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7"/>
  </p:notesMasterIdLst>
  <p:sldIdLst>
    <p:sldId id="256" r:id="rId2"/>
    <p:sldId id="349" r:id="rId3"/>
    <p:sldId id="257" r:id="rId4"/>
    <p:sldId id="260" r:id="rId5"/>
    <p:sldId id="290" r:id="rId6"/>
    <p:sldId id="299" r:id="rId7"/>
    <p:sldId id="259" r:id="rId8"/>
    <p:sldId id="314" r:id="rId9"/>
    <p:sldId id="344" r:id="rId10"/>
    <p:sldId id="261" r:id="rId11"/>
    <p:sldId id="269" r:id="rId12"/>
    <p:sldId id="262" r:id="rId13"/>
    <p:sldId id="265" r:id="rId14"/>
    <p:sldId id="263" r:id="rId15"/>
    <p:sldId id="264" r:id="rId16"/>
    <p:sldId id="328" r:id="rId17"/>
    <p:sldId id="270" r:id="rId18"/>
    <p:sldId id="266" r:id="rId19"/>
    <p:sldId id="267" r:id="rId20"/>
    <p:sldId id="268" r:id="rId21"/>
    <p:sldId id="271" r:id="rId22"/>
    <p:sldId id="272" r:id="rId23"/>
    <p:sldId id="273" r:id="rId24"/>
    <p:sldId id="276" r:id="rId25"/>
    <p:sldId id="274" r:id="rId26"/>
    <p:sldId id="283" r:id="rId27"/>
    <p:sldId id="284" r:id="rId28"/>
    <p:sldId id="315" r:id="rId29"/>
    <p:sldId id="286" r:id="rId30"/>
    <p:sldId id="282" r:id="rId31"/>
    <p:sldId id="291" r:id="rId32"/>
    <p:sldId id="302" r:id="rId33"/>
    <p:sldId id="288" r:id="rId34"/>
    <p:sldId id="310" r:id="rId35"/>
    <p:sldId id="311" r:id="rId36"/>
    <p:sldId id="316" r:id="rId37"/>
    <p:sldId id="312" r:id="rId38"/>
    <p:sldId id="335" r:id="rId39"/>
    <p:sldId id="336" r:id="rId40"/>
    <p:sldId id="337" r:id="rId41"/>
    <p:sldId id="338" r:id="rId42"/>
    <p:sldId id="322" r:id="rId43"/>
    <p:sldId id="323" r:id="rId44"/>
    <p:sldId id="339" r:id="rId45"/>
    <p:sldId id="348" r:id="rId46"/>
    <p:sldId id="331" r:id="rId47"/>
    <p:sldId id="324" r:id="rId48"/>
    <p:sldId id="334" r:id="rId49"/>
    <p:sldId id="340" r:id="rId50"/>
    <p:sldId id="292" r:id="rId51"/>
    <p:sldId id="294" r:id="rId52"/>
    <p:sldId id="295" r:id="rId53"/>
    <p:sldId id="297" r:id="rId54"/>
    <p:sldId id="298" r:id="rId55"/>
    <p:sldId id="296" r:id="rId56"/>
    <p:sldId id="304" r:id="rId57"/>
    <p:sldId id="301" r:id="rId58"/>
    <p:sldId id="303" r:id="rId59"/>
    <p:sldId id="306" r:id="rId60"/>
    <p:sldId id="300" r:id="rId61"/>
    <p:sldId id="308" r:id="rId62"/>
    <p:sldId id="307" r:id="rId63"/>
    <p:sldId id="319" r:id="rId64"/>
    <p:sldId id="320" r:id="rId65"/>
    <p:sldId id="326" r:id="rId66"/>
    <p:sldId id="327" r:id="rId67"/>
    <p:sldId id="293" r:id="rId68"/>
    <p:sldId id="321" r:id="rId69"/>
    <p:sldId id="332" r:id="rId70"/>
    <p:sldId id="346" r:id="rId71"/>
    <p:sldId id="341" r:id="rId72"/>
    <p:sldId id="342" r:id="rId73"/>
    <p:sldId id="333" r:id="rId74"/>
    <p:sldId id="343" r:id="rId75"/>
    <p:sldId id="347" r:id="rId76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fredo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2839"/>
    <a:srgbClr val="00B400"/>
    <a:srgbClr val="326F17"/>
    <a:srgbClr val="4F81BD"/>
    <a:srgbClr val="721C28"/>
    <a:srgbClr val="B51530"/>
    <a:srgbClr val="7C0E20"/>
    <a:srgbClr val="000000"/>
    <a:srgbClr val="7F1F2D"/>
    <a:srgbClr val="6B1B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7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commentAuthors" Target="commentAuthors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45B9E-9860-4870-AE79-7807A009E22C}" type="datetimeFigureOut">
              <a:rPr lang="pt-PT" smtClean="0"/>
              <a:t>14-10-2014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FE8AF-A96C-447A-A5DB-A6EEF14776D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70829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E8AF-A96C-447A-A5DB-A6EEF14776DF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0709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1) Contexto reforça dever ético;</a:t>
            </a:r>
            <a:r>
              <a:rPr lang="pt-PT" baseline="0" dirty="0" smtClean="0"/>
              <a:t> 2) recomendação universal; 3) Mandamento “não matarás”; 4) peixe e cana; 5) Não impor políticas (FMI, etc.)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E8AF-A96C-447A-A5DB-A6EEF14776DF}" type="slidenum">
              <a:rPr lang="pt-PT" smtClean="0"/>
              <a:t>30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5220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E8AF-A96C-447A-A5DB-A6EEF14776DF}" type="slidenum">
              <a:rPr lang="pt-PT" smtClean="0"/>
              <a:t>33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71760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E8AF-A96C-447A-A5DB-A6EEF14776DF}" type="slidenum">
              <a:rPr lang="pt-PT" smtClean="0"/>
              <a:t>37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368594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E8AF-A96C-447A-A5DB-A6EEF14776DF}" type="slidenum">
              <a:rPr lang="pt-PT" smtClean="0"/>
              <a:t>54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9976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E8AF-A96C-447A-A5DB-A6EEF14776DF}" type="slidenum">
              <a:rPr lang="pt-PT" smtClean="0"/>
              <a:t>59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21554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E8AF-A96C-447A-A5DB-A6EEF14776DF}" type="slidenum">
              <a:rPr lang="pt-PT" smtClean="0"/>
              <a:t>62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47031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E8AF-A96C-447A-A5DB-A6EEF14776DF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1822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E8AF-A96C-447A-A5DB-A6EEF14776DF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22269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E8AF-A96C-447A-A5DB-A6EEF14776DF}" type="slidenum">
              <a:rPr lang="pt-PT" smtClean="0"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52173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E8AF-A96C-447A-A5DB-A6EEF14776DF}" type="slidenum">
              <a:rPr lang="pt-PT" smtClean="0"/>
              <a:t>22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514100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1) Contexto reforça dever ético;</a:t>
            </a:r>
            <a:r>
              <a:rPr lang="pt-PT" baseline="0" dirty="0" smtClean="0"/>
              <a:t> 2) recomendação universal; 3) Mandamento “não matarás”; 4) peixe e cana; 5) Não impor políticas (FMI, etc.)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E8AF-A96C-447A-A5DB-A6EEF14776DF}" type="slidenum">
              <a:rPr lang="pt-PT" smtClean="0"/>
              <a:t>26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5220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1) Contexto reforça dever ético;</a:t>
            </a:r>
            <a:r>
              <a:rPr lang="pt-PT" baseline="0" dirty="0" smtClean="0"/>
              <a:t> 2) recomendação universal; 3) Mandamento “não matarás”; 4) peixe e cana; 5) Não impor políticas (FMI, etc.)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E8AF-A96C-447A-A5DB-A6EEF14776DF}" type="slidenum">
              <a:rPr lang="pt-PT" smtClean="0"/>
              <a:t>27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5220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1) Contexto reforça dever ético;</a:t>
            </a:r>
            <a:r>
              <a:rPr lang="pt-PT" baseline="0" dirty="0" smtClean="0"/>
              <a:t> 2) recomendação universal; 3) Mandamento “não matarás”; 4) peixe e cana; 5) Não impor políticas (FMI, etc.)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E8AF-A96C-447A-A5DB-A6EEF14776DF}" type="slidenum">
              <a:rPr lang="pt-PT" smtClean="0"/>
              <a:t>28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5220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1) Contexto reforça dever ético;</a:t>
            </a:r>
            <a:r>
              <a:rPr lang="pt-PT" baseline="0" dirty="0" smtClean="0"/>
              <a:t> 2) recomendação universal; 3) Mandamento “não matarás”; 4) peixe e cana; 5) Não impor políticas (FMI, etc.)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FFE8AF-A96C-447A-A5DB-A6EEF14776DF}" type="slidenum">
              <a:rPr lang="pt-PT" smtClean="0"/>
              <a:t>29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5220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4ED2-197D-468B-8917-FC5DB4071F7C}" type="datetime1">
              <a:rPr lang="pt-PT" smtClean="0"/>
              <a:t>14-10-2014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9338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389B-7555-45CB-A1CE-110FB84E14C7}" type="datetime1">
              <a:rPr lang="pt-PT" smtClean="0"/>
              <a:t>14-10-2014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798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7588-B28F-4D8B-956F-1A98E8B8DECB}" type="datetime1">
              <a:rPr lang="pt-PT" smtClean="0"/>
              <a:t>14-10-2014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480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09C04-0E8F-4723-AC0C-5DE695BBDE50}" type="datetime1">
              <a:rPr lang="pt-PT" smtClean="0"/>
              <a:t>14-10-2014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94035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D2329-1E61-45A9-9985-B219A9E00BFE}" type="datetime1">
              <a:rPr lang="pt-PT" smtClean="0"/>
              <a:t>14-10-2014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13682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C7DD-1959-47CD-8F55-CB8F6D728952}" type="datetime1">
              <a:rPr lang="pt-PT" smtClean="0"/>
              <a:t>14-10-2014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877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57ABE-3C68-4DEB-9118-FD98D688873F}" type="datetime1">
              <a:rPr lang="pt-PT" smtClean="0"/>
              <a:t>14-10-2014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506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7BEFA-330E-4BAE-B9B4-635194018EC3}" type="datetime1">
              <a:rPr lang="pt-PT" smtClean="0"/>
              <a:t>14-10-2014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48809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EE742-3734-4416-83E3-BC1058DD8276}" type="datetime1">
              <a:rPr lang="pt-PT" smtClean="0"/>
              <a:t>14-10-2014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6311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5D0EE-CD12-463D-A712-7A5D024F6D8D}" type="datetime1">
              <a:rPr lang="pt-PT" smtClean="0"/>
              <a:t>14-10-2014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4135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48867-EF6F-445C-A596-31242FCC3488}" type="datetime1">
              <a:rPr lang="pt-PT" smtClean="0"/>
              <a:t>14-10-2014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466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468F1-2AEB-4A3E-A5EB-C0B72A37B3A3}" type="datetime1">
              <a:rPr lang="pt-PT" smtClean="0"/>
              <a:t>14-10-2014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4D99F-4547-4027-ADCB-2D4A1046D61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27391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002060"/>
                </a:solidFill>
              </a:rPr>
              <a:t>ELEMENTOS DE </a:t>
            </a:r>
            <a:br>
              <a:rPr lang="pt-PT" b="1" dirty="0" smtClean="0">
                <a:solidFill>
                  <a:srgbClr val="002060"/>
                </a:solidFill>
              </a:rPr>
            </a:br>
            <a:r>
              <a:rPr lang="pt-PT" b="1" dirty="0" smtClean="0">
                <a:solidFill>
                  <a:srgbClr val="002060"/>
                </a:solidFill>
              </a:rPr>
              <a:t>DOUTRINA SOCIAL DA IGREJA</a:t>
            </a:r>
            <a:endParaRPr lang="pt-PT" b="1" dirty="0">
              <a:solidFill>
                <a:srgbClr val="00206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b="1" dirty="0" smtClean="0">
                <a:solidFill>
                  <a:srgbClr val="002060"/>
                </a:solidFill>
              </a:rPr>
              <a:t>ISEG, 23 Setembro 2014</a:t>
            </a:r>
          </a:p>
          <a:p>
            <a:endParaRPr lang="pt-PT" b="1" dirty="0">
              <a:solidFill>
                <a:srgbClr val="002060"/>
              </a:solidFill>
            </a:endParaRPr>
          </a:p>
          <a:p>
            <a:pPr algn="r"/>
            <a:r>
              <a:rPr lang="pt-PT" sz="2400" b="1" dirty="0" smtClean="0">
                <a:solidFill>
                  <a:srgbClr val="002060"/>
                </a:solidFill>
              </a:rPr>
              <a:t>Alfredo Bruto da Costa</a:t>
            </a:r>
            <a:endParaRPr lang="pt-PT" sz="2400" b="1" dirty="0">
              <a:solidFill>
                <a:srgbClr val="00206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856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10</a:t>
            </a:fld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251520" y="332656"/>
            <a:ext cx="87129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pt-PT" sz="3200" u="sng" dirty="0" smtClean="0">
                <a:solidFill>
                  <a:srgbClr val="B51530"/>
                </a:solidFill>
              </a:rPr>
              <a:t>Alguns princípios-chave:</a:t>
            </a:r>
          </a:p>
          <a:p>
            <a:pPr lvl="1">
              <a:lnSpc>
                <a:spcPct val="150000"/>
              </a:lnSpc>
            </a:pPr>
            <a:r>
              <a:rPr lang="pt-PT" sz="3200" dirty="0" smtClean="0">
                <a:solidFill>
                  <a:srgbClr val="002060"/>
                </a:solidFill>
              </a:rPr>
              <a:t>1.1. Uma visão do </a:t>
            </a:r>
            <a:r>
              <a:rPr lang="pt-PT" sz="3200" dirty="0" smtClean="0">
                <a:solidFill>
                  <a:srgbClr val="B51530"/>
                </a:solidFill>
              </a:rPr>
              <a:t>ser humano</a:t>
            </a:r>
            <a:endParaRPr lang="pt-PT" sz="3200" dirty="0" smtClean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</a:pPr>
            <a:r>
              <a:rPr lang="pt-PT" sz="3200" dirty="0" smtClean="0">
                <a:solidFill>
                  <a:srgbClr val="002060"/>
                </a:solidFill>
              </a:rPr>
              <a:t>1.2. Uma visão da </a:t>
            </a:r>
            <a:r>
              <a:rPr lang="pt-PT" sz="3200" dirty="0" smtClean="0">
                <a:solidFill>
                  <a:srgbClr val="B51530"/>
                </a:solidFill>
              </a:rPr>
              <a:t>sociedade</a:t>
            </a:r>
            <a:r>
              <a:rPr lang="pt-PT" sz="3200" dirty="0" smtClean="0">
                <a:solidFill>
                  <a:srgbClr val="002060"/>
                </a:solidFill>
              </a:rPr>
              <a:t> (</a:t>
            </a:r>
            <a:r>
              <a:rPr lang="pt-PT" sz="3200" dirty="0" smtClean="0">
                <a:solidFill>
                  <a:srgbClr val="B51530"/>
                </a:solidFill>
              </a:rPr>
              <a:t>bem comum</a:t>
            </a:r>
            <a:r>
              <a:rPr lang="pt-PT" sz="3200" dirty="0" smtClean="0">
                <a:solidFill>
                  <a:srgbClr val="002060"/>
                </a:solidFill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pt-PT" sz="3200" dirty="0" smtClean="0">
                <a:solidFill>
                  <a:srgbClr val="002060"/>
                </a:solidFill>
              </a:rPr>
              <a:t>1.3. Uma visão dos </a:t>
            </a:r>
            <a:r>
              <a:rPr lang="pt-PT" sz="3200" dirty="0" smtClean="0">
                <a:solidFill>
                  <a:srgbClr val="B51530"/>
                </a:solidFill>
              </a:rPr>
              <a:t>bens da terra</a:t>
            </a:r>
          </a:p>
          <a:p>
            <a:pPr lvl="1">
              <a:lnSpc>
                <a:spcPct val="150000"/>
              </a:lnSpc>
            </a:pPr>
            <a:r>
              <a:rPr lang="pt-PT" sz="3200" dirty="0" smtClean="0">
                <a:solidFill>
                  <a:srgbClr val="002060"/>
                </a:solidFill>
              </a:rPr>
              <a:t>1.4. Uma visão do </a:t>
            </a:r>
            <a:r>
              <a:rPr lang="pt-PT" sz="3200" dirty="0" smtClean="0">
                <a:solidFill>
                  <a:srgbClr val="B51530"/>
                </a:solidFill>
              </a:rPr>
              <a:t>trabalho humano</a:t>
            </a:r>
          </a:p>
          <a:p>
            <a:pPr>
              <a:lnSpc>
                <a:spcPct val="200000"/>
              </a:lnSpc>
            </a:pPr>
            <a:r>
              <a:rPr lang="pt-PT" sz="3200" dirty="0" smtClean="0">
                <a:solidFill>
                  <a:srgbClr val="B51530"/>
                </a:solidFill>
              </a:rPr>
              <a:t>2.  </a:t>
            </a:r>
            <a:r>
              <a:rPr lang="pt-PT" sz="3200" u="sng" dirty="0" smtClean="0">
                <a:solidFill>
                  <a:srgbClr val="B51530"/>
                </a:solidFill>
              </a:rPr>
              <a:t>Algumas implicações na vida económico-social</a:t>
            </a:r>
          </a:p>
        </p:txBody>
      </p:sp>
    </p:spTree>
    <p:extLst>
      <p:ext uri="{BB962C8B-B14F-4D97-AF65-F5344CB8AC3E}">
        <p14:creationId xmlns:p14="http://schemas.microsoft.com/office/powerpoint/2010/main" val="321053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11</a:t>
            </a:fld>
            <a:endParaRPr lang="pt-PT" dirty="0"/>
          </a:p>
        </p:txBody>
      </p:sp>
      <p:sp>
        <p:nvSpPr>
          <p:cNvPr id="3" name="Rectângulo 2"/>
          <p:cNvSpPr/>
          <p:nvPr/>
        </p:nvSpPr>
        <p:spPr>
          <a:xfrm>
            <a:off x="539552" y="2276872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200000"/>
              </a:lnSpc>
            </a:pPr>
            <a:r>
              <a:rPr lang="pt-PT" sz="4000" b="1" dirty="0" smtClean="0">
                <a:solidFill>
                  <a:srgbClr val="002060"/>
                </a:solidFill>
              </a:rPr>
              <a:t>  1.1. Uma </a:t>
            </a:r>
            <a:r>
              <a:rPr lang="pt-PT" sz="4000" b="1" dirty="0">
                <a:solidFill>
                  <a:srgbClr val="002060"/>
                </a:solidFill>
              </a:rPr>
              <a:t>visão do </a:t>
            </a:r>
            <a:r>
              <a:rPr lang="pt-PT" sz="4000" b="1" dirty="0" smtClean="0">
                <a:solidFill>
                  <a:srgbClr val="B51530"/>
                </a:solidFill>
              </a:rPr>
              <a:t>ser humano</a:t>
            </a:r>
            <a:endParaRPr lang="pt-PT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33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12</a:t>
            </a:fld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467544" y="332656"/>
            <a:ext cx="84249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u="sng" dirty="0" smtClean="0">
                <a:solidFill>
                  <a:srgbClr val="B51530"/>
                </a:solidFill>
              </a:rPr>
              <a:t>Alguns</a:t>
            </a:r>
            <a:r>
              <a:rPr lang="pt-PT" sz="3200" b="1" u="sng" dirty="0" smtClean="0">
                <a:solidFill>
                  <a:srgbClr val="002060"/>
                </a:solidFill>
              </a:rPr>
              <a:t> atributos fundamentais do ser humano:</a:t>
            </a:r>
          </a:p>
          <a:p>
            <a:endParaRPr lang="pt-PT" sz="3200" b="1" dirty="0">
              <a:solidFill>
                <a:srgbClr val="B5153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Ser </a:t>
            </a:r>
            <a:r>
              <a:rPr lang="pt-PT" sz="2800" dirty="0" smtClean="0">
                <a:solidFill>
                  <a:srgbClr val="B51530"/>
                </a:solidFill>
              </a:rPr>
              <a:t>individual</a:t>
            </a:r>
            <a:r>
              <a:rPr lang="pt-PT" sz="2800" dirty="0" smtClean="0">
                <a:solidFill>
                  <a:srgbClr val="002060"/>
                </a:solidFill>
              </a:rPr>
              <a:t> e </a:t>
            </a:r>
            <a:r>
              <a:rPr lang="pt-PT" sz="2800" dirty="0" smtClean="0">
                <a:solidFill>
                  <a:srgbClr val="B51530"/>
                </a:solidFill>
              </a:rPr>
              <a:t>relacional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Único (</a:t>
            </a:r>
            <a:r>
              <a:rPr lang="pt-PT" sz="2800" dirty="0" smtClean="0">
                <a:solidFill>
                  <a:srgbClr val="B51530"/>
                </a:solidFill>
              </a:rPr>
              <a:t>irrepetível</a:t>
            </a:r>
            <a:r>
              <a:rPr lang="pt-PT" sz="2800" dirty="0" smtClean="0">
                <a:solidFill>
                  <a:srgbClr val="002060"/>
                </a:solidFill>
              </a:rPr>
              <a:t>)*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Ser </a:t>
            </a:r>
            <a:r>
              <a:rPr lang="pt-PT" sz="2800" dirty="0" smtClean="0">
                <a:solidFill>
                  <a:srgbClr val="B51530"/>
                </a:solidFill>
              </a:rPr>
              <a:t>livre</a:t>
            </a:r>
            <a:r>
              <a:rPr lang="pt-PT" sz="2800" dirty="0" smtClean="0">
                <a:solidFill>
                  <a:srgbClr val="002060"/>
                </a:solidFill>
              </a:rPr>
              <a:t> e capaz de assumir </a:t>
            </a:r>
            <a:r>
              <a:rPr lang="pt-PT" sz="2800" dirty="0" smtClean="0">
                <a:solidFill>
                  <a:srgbClr val="B51530"/>
                </a:solidFill>
              </a:rPr>
              <a:t>responsabilidade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Ser </a:t>
            </a:r>
            <a:r>
              <a:rPr lang="pt-PT" sz="2800" dirty="0" smtClean="0">
                <a:solidFill>
                  <a:srgbClr val="B51530"/>
                </a:solidFill>
              </a:rPr>
              <a:t>inteligente </a:t>
            </a:r>
            <a:r>
              <a:rPr lang="pt-PT" sz="2800" dirty="0" smtClean="0">
                <a:solidFill>
                  <a:srgbClr val="002060"/>
                </a:solidFill>
              </a:rPr>
              <a:t>e dotado de </a:t>
            </a:r>
            <a:r>
              <a:rPr lang="pt-PT" sz="2800" dirty="0" smtClean="0">
                <a:solidFill>
                  <a:srgbClr val="B51530"/>
                </a:solidFill>
              </a:rPr>
              <a:t>vontade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Capaz de </a:t>
            </a:r>
            <a:r>
              <a:rPr lang="pt-PT" sz="2800" dirty="0" smtClean="0">
                <a:solidFill>
                  <a:srgbClr val="B51530"/>
                </a:solidFill>
              </a:rPr>
              <a:t>iniciativa </a:t>
            </a:r>
            <a:r>
              <a:rPr lang="pt-PT" sz="2800" dirty="0" smtClean="0">
                <a:solidFill>
                  <a:srgbClr val="002060"/>
                </a:solidFill>
              </a:rPr>
              <a:t>e de </a:t>
            </a:r>
            <a:r>
              <a:rPr lang="pt-PT" sz="2800" dirty="0" smtClean="0">
                <a:solidFill>
                  <a:srgbClr val="B51530"/>
                </a:solidFill>
              </a:rPr>
              <a:t>criatividade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Dotado de </a:t>
            </a:r>
            <a:r>
              <a:rPr lang="pt-PT" sz="2800" dirty="0" smtClean="0">
                <a:solidFill>
                  <a:srgbClr val="B51530"/>
                </a:solidFill>
              </a:rPr>
              <a:t>interioridade </a:t>
            </a:r>
            <a:r>
              <a:rPr lang="pt-PT" sz="2800" dirty="0" smtClean="0">
                <a:solidFill>
                  <a:srgbClr val="002060"/>
                </a:solidFill>
              </a:rPr>
              <a:t>(eu, tu, nós)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Ser </a:t>
            </a:r>
            <a:r>
              <a:rPr lang="pt-PT" sz="2800" dirty="0" smtClean="0">
                <a:solidFill>
                  <a:srgbClr val="B51530"/>
                </a:solidFill>
              </a:rPr>
              <a:t>religioso </a:t>
            </a:r>
            <a:r>
              <a:rPr lang="pt-PT" sz="2800" dirty="0" smtClean="0">
                <a:solidFill>
                  <a:srgbClr val="002060"/>
                </a:solidFill>
              </a:rPr>
              <a:t>e </a:t>
            </a:r>
            <a:r>
              <a:rPr lang="pt-PT" sz="2800" dirty="0" smtClean="0">
                <a:solidFill>
                  <a:srgbClr val="B51530"/>
                </a:solidFill>
              </a:rPr>
              <a:t>transcendente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Capaz de </a:t>
            </a:r>
            <a:r>
              <a:rPr lang="pt-PT" sz="2800" dirty="0" smtClean="0">
                <a:solidFill>
                  <a:srgbClr val="B51530"/>
                </a:solidFill>
              </a:rPr>
              <a:t>competir </a:t>
            </a:r>
            <a:r>
              <a:rPr lang="pt-PT" sz="2800" dirty="0" smtClean="0">
                <a:solidFill>
                  <a:srgbClr val="002060"/>
                </a:solidFill>
              </a:rPr>
              <a:t>e de </a:t>
            </a:r>
            <a:r>
              <a:rPr lang="pt-PT" sz="2800" dirty="0" smtClean="0">
                <a:solidFill>
                  <a:srgbClr val="B51530"/>
                </a:solidFill>
              </a:rPr>
              <a:t>colaborar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Capaz da </a:t>
            </a:r>
            <a:r>
              <a:rPr lang="pt-PT" sz="2800" dirty="0" smtClean="0">
                <a:solidFill>
                  <a:srgbClr val="C00000"/>
                </a:solidFill>
              </a:rPr>
              <a:t>gratuitidade</a:t>
            </a:r>
            <a:r>
              <a:rPr lang="pt-PT" sz="2800" dirty="0" smtClean="0">
                <a:solidFill>
                  <a:srgbClr val="002060"/>
                </a:solidFill>
              </a:rPr>
              <a:t>, do </a:t>
            </a:r>
            <a:r>
              <a:rPr lang="pt-PT" sz="2800" dirty="0" smtClean="0">
                <a:solidFill>
                  <a:srgbClr val="C00000"/>
                </a:solidFill>
              </a:rPr>
              <a:t>dom</a:t>
            </a:r>
            <a:r>
              <a:rPr lang="pt-PT" sz="2800" dirty="0" smtClean="0">
                <a:solidFill>
                  <a:srgbClr val="B51530"/>
                </a:solidFill>
              </a:rPr>
              <a:t> </a:t>
            </a:r>
            <a:r>
              <a:rPr lang="pt-PT" sz="2800" dirty="0" smtClean="0">
                <a:solidFill>
                  <a:srgbClr val="002060"/>
                </a:solidFill>
              </a:rPr>
              <a:t>e do </a:t>
            </a:r>
            <a:r>
              <a:rPr lang="pt-PT" sz="2800" dirty="0" smtClean="0">
                <a:solidFill>
                  <a:srgbClr val="B51530"/>
                </a:solidFill>
              </a:rPr>
              <a:t>perdão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Realiza-se na </a:t>
            </a:r>
            <a:r>
              <a:rPr lang="pt-PT" sz="2800" dirty="0" smtClean="0">
                <a:solidFill>
                  <a:srgbClr val="C00000"/>
                </a:solidFill>
              </a:rPr>
              <a:t>justiça</a:t>
            </a:r>
            <a:r>
              <a:rPr lang="pt-PT" sz="2800" dirty="0" smtClean="0">
                <a:solidFill>
                  <a:srgbClr val="002060"/>
                </a:solidFill>
              </a:rPr>
              <a:t> e no </a:t>
            </a:r>
            <a:r>
              <a:rPr lang="pt-PT" sz="2800" dirty="0" smtClean="0">
                <a:solidFill>
                  <a:srgbClr val="B51530"/>
                </a:solidFill>
              </a:rPr>
              <a:t>amor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>
              <a:solidFill>
                <a:srgbClr val="B51530"/>
              </a:solidFill>
            </a:endParaRPr>
          </a:p>
          <a:p>
            <a:r>
              <a:rPr lang="pt-PT" sz="2800" dirty="0" smtClean="0">
                <a:solidFill>
                  <a:srgbClr val="002060"/>
                </a:solidFill>
              </a:rPr>
              <a:t>* </a:t>
            </a:r>
            <a:r>
              <a:rPr lang="pt-PT" sz="2000" b="1" dirty="0" smtClean="0">
                <a:solidFill>
                  <a:srgbClr val="002060"/>
                </a:solidFill>
              </a:rPr>
              <a:t>Bento XVI: </a:t>
            </a:r>
            <a:r>
              <a:rPr lang="pt-PT" sz="2800" dirty="0" smtClean="0">
                <a:solidFill>
                  <a:srgbClr val="002060"/>
                </a:solidFill>
              </a:rPr>
              <a:t>“</a:t>
            </a:r>
            <a:r>
              <a:rPr lang="pt-PT" sz="2000" dirty="0" smtClean="0">
                <a:solidFill>
                  <a:srgbClr val="002060"/>
                </a:solidFill>
              </a:rPr>
              <a:t>Cada um de nós é desejado, é amado, é necessário”.</a:t>
            </a:r>
            <a:endParaRPr lang="pt-PT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711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13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544513" y="1556792"/>
            <a:ext cx="8208912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Em todos estes atributos assenta </a:t>
            </a:r>
            <a:r>
              <a:rPr lang="pt-PT" sz="2800" dirty="0">
                <a:solidFill>
                  <a:srgbClr val="002060"/>
                </a:solidFill>
              </a:rPr>
              <a:t>a noção de </a:t>
            </a:r>
            <a:r>
              <a:rPr lang="pt-PT" sz="2800" dirty="0" smtClean="0">
                <a:solidFill>
                  <a:srgbClr val="002060"/>
                </a:solidFill>
              </a:rPr>
              <a:t>     	           </a:t>
            </a:r>
            <a:r>
              <a:rPr lang="pt-PT" sz="2800" b="1" dirty="0" smtClean="0">
                <a:solidFill>
                  <a:srgbClr val="B51530"/>
                </a:solidFill>
              </a:rPr>
              <a:t>DIGNIDADE HUMANA.</a:t>
            </a:r>
          </a:p>
          <a:p>
            <a:pPr marL="457200" lvl="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Quanto mais e melhor o ser humano </a:t>
            </a:r>
            <a:r>
              <a:rPr lang="pt-PT" sz="2800" dirty="0" smtClean="0">
                <a:solidFill>
                  <a:srgbClr val="C00000"/>
                </a:solidFill>
              </a:rPr>
              <a:t>possa</a:t>
            </a:r>
            <a:r>
              <a:rPr lang="pt-PT" sz="2800" dirty="0" smtClean="0">
                <a:solidFill>
                  <a:srgbClr val="002060"/>
                </a:solidFill>
              </a:rPr>
              <a:t> </a:t>
            </a:r>
            <a:r>
              <a:rPr lang="pt-PT" sz="2800" dirty="0" smtClean="0">
                <a:solidFill>
                  <a:srgbClr val="B51530"/>
                </a:solidFill>
              </a:rPr>
              <a:t>exercer</a:t>
            </a:r>
            <a:r>
              <a:rPr lang="pt-PT" sz="2800" dirty="0" smtClean="0">
                <a:solidFill>
                  <a:srgbClr val="002060"/>
                </a:solidFill>
              </a:rPr>
              <a:t> (contexto) e efetivamente  </a:t>
            </a:r>
            <a:r>
              <a:rPr lang="pt-PT" sz="2800" dirty="0" smtClean="0">
                <a:solidFill>
                  <a:srgbClr val="C00000"/>
                </a:solidFill>
              </a:rPr>
              <a:t>exerça</a:t>
            </a:r>
            <a:r>
              <a:rPr lang="pt-PT" sz="2800" dirty="0" smtClean="0">
                <a:solidFill>
                  <a:srgbClr val="002060"/>
                </a:solidFill>
              </a:rPr>
              <a:t> aqueles atributos, mais </a:t>
            </a:r>
            <a:r>
              <a:rPr lang="pt-PT" sz="2800" dirty="0" smtClean="0">
                <a:solidFill>
                  <a:srgbClr val="C00000"/>
                </a:solidFill>
              </a:rPr>
              <a:t>humana</a:t>
            </a:r>
            <a:r>
              <a:rPr lang="pt-PT" sz="2800" dirty="0" smtClean="0">
                <a:solidFill>
                  <a:srgbClr val="002060"/>
                </a:solidFill>
              </a:rPr>
              <a:t> será a vida (e vice-versa)*</a:t>
            </a:r>
          </a:p>
          <a:p>
            <a:pPr marL="457200" lvl="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800" dirty="0">
              <a:solidFill>
                <a:srgbClr val="002060"/>
              </a:solidFill>
            </a:endParaRPr>
          </a:p>
          <a:p>
            <a:pPr marL="457200" lvl="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800" dirty="0" smtClean="0">
              <a:solidFill>
                <a:srgbClr val="002060"/>
              </a:solidFill>
            </a:endParaRPr>
          </a:p>
          <a:p>
            <a:pPr marL="457200" lvl="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800" dirty="0">
              <a:solidFill>
                <a:srgbClr val="002060"/>
              </a:solidFill>
            </a:endParaRPr>
          </a:p>
          <a:p>
            <a:pPr lvl="0">
              <a:lnSpc>
                <a:spcPct val="150000"/>
              </a:lnSpc>
              <a:spcAft>
                <a:spcPts val="600"/>
              </a:spcAft>
            </a:pPr>
            <a:r>
              <a:rPr lang="pt-PT" sz="3200" dirty="0" smtClean="0">
                <a:solidFill>
                  <a:srgbClr val="002060"/>
                </a:solidFill>
              </a:rPr>
              <a:t>* </a:t>
            </a:r>
            <a:r>
              <a:rPr lang="pt-PT" sz="2400" dirty="0" smtClean="0">
                <a:solidFill>
                  <a:srgbClr val="002060"/>
                </a:solidFill>
              </a:rPr>
              <a:t>Condições de trabalho, condições de reclusão, etc.</a:t>
            </a:r>
            <a:endParaRPr lang="pt-PT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39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14</a:t>
            </a:fld>
            <a:endParaRPr lang="pt-PT"/>
          </a:p>
        </p:txBody>
      </p:sp>
      <p:sp>
        <p:nvSpPr>
          <p:cNvPr id="4" name="CaixaDeTexto 3"/>
          <p:cNvSpPr txBox="1"/>
          <p:nvPr/>
        </p:nvSpPr>
        <p:spPr>
          <a:xfrm>
            <a:off x="539552" y="2060848"/>
            <a:ext cx="82089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 smtClean="0">
                <a:solidFill>
                  <a:srgbClr val="002060"/>
                </a:solidFill>
              </a:rPr>
              <a:t>Um dos problemas básicos na organização da sociedade e da vida económica:</a:t>
            </a:r>
          </a:p>
          <a:p>
            <a:endParaRPr lang="pt-PT" sz="2800" dirty="0">
              <a:solidFill>
                <a:srgbClr val="002060"/>
              </a:solidFill>
            </a:endParaRPr>
          </a:p>
          <a:p>
            <a:pPr algn="ctr"/>
            <a:r>
              <a:rPr lang="pt-PT" sz="2800" b="1" dirty="0" smtClean="0">
                <a:solidFill>
                  <a:srgbClr val="B51530"/>
                </a:solidFill>
              </a:rPr>
              <a:t>Conjugação</a:t>
            </a:r>
            <a:r>
              <a:rPr lang="pt-PT" sz="2800" b="1" dirty="0" smtClean="0">
                <a:solidFill>
                  <a:srgbClr val="002060"/>
                </a:solidFill>
              </a:rPr>
              <a:t> da </a:t>
            </a:r>
            <a:r>
              <a:rPr lang="pt-PT" sz="2800" b="1" dirty="0" smtClean="0">
                <a:solidFill>
                  <a:srgbClr val="B51530"/>
                </a:solidFill>
              </a:rPr>
              <a:t>dimensão individual </a:t>
            </a:r>
            <a:r>
              <a:rPr lang="pt-PT" sz="2800" b="1" dirty="0" smtClean="0">
                <a:solidFill>
                  <a:srgbClr val="002060"/>
                </a:solidFill>
              </a:rPr>
              <a:t>com a </a:t>
            </a:r>
            <a:r>
              <a:rPr lang="pt-PT" sz="2800" b="1" dirty="0" smtClean="0">
                <a:solidFill>
                  <a:srgbClr val="B51530"/>
                </a:solidFill>
              </a:rPr>
              <a:t>dimensão relacional/social </a:t>
            </a:r>
            <a:r>
              <a:rPr lang="pt-PT" sz="2800" b="1" dirty="0" smtClean="0">
                <a:solidFill>
                  <a:srgbClr val="002060"/>
                </a:solidFill>
              </a:rPr>
              <a:t>da natureza humana.</a:t>
            </a:r>
          </a:p>
        </p:txBody>
      </p:sp>
    </p:spTree>
    <p:extLst>
      <p:ext uri="{BB962C8B-B14F-4D97-AF65-F5344CB8AC3E}">
        <p14:creationId xmlns:p14="http://schemas.microsoft.com/office/powerpoint/2010/main" val="417839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15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539552" y="548680"/>
            <a:ext cx="8064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PT" sz="2800" b="1" dirty="0">
                <a:solidFill>
                  <a:srgbClr val="B51530"/>
                </a:solidFill>
              </a:rPr>
              <a:t>Extremos</a:t>
            </a:r>
            <a:r>
              <a:rPr lang="pt-PT" sz="2800" b="1" dirty="0">
                <a:solidFill>
                  <a:srgbClr val="002060"/>
                </a:solidFill>
              </a:rPr>
              <a:t>:</a:t>
            </a:r>
          </a:p>
          <a:p>
            <a:pPr lvl="0" algn="ctr"/>
            <a:r>
              <a:rPr lang="pt-PT" sz="2800" dirty="0" smtClean="0">
                <a:solidFill>
                  <a:srgbClr val="002060"/>
                </a:solidFill>
              </a:rPr>
              <a:t>coletivismo/estatismo </a:t>
            </a:r>
            <a:r>
              <a:rPr lang="pt-PT" sz="2800" dirty="0">
                <a:solidFill>
                  <a:srgbClr val="002060"/>
                </a:solidFill>
              </a:rPr>
              <a:t>absoluto</a:t>
            </a:r>
          </a:p>
          <a:p>
            <a:pPr lvl="0"/>
            <a:r>
              <a:rPr lang="pt-PT" sz="2800" dirty="0">
                <a:solidFill>
                  <a:srgbClr val="002060"/>
                </a:solidFill>
              </a:rPr>
              <a:t>				e</a:t>
            </a:r>
          </a:p>
          <a:p>
            <a:pPr lvl="0" algn="ctr"/>
            <a:r>
              <a:rPr lang="pt-PT" sz="2800" dirty="0">
                <a:solidFill>
                  <a:srgbClr val="002060"/>
                </a:solidFill>
              </a:rPr>
              <a:t>	</a:t>
            </a:r>
            <a:r>
              <a:rPr lang="pt-PT" sz="2800" dirty="0" smtClean="0">
                <a:solidFill>
                  <a:srgbClr val="002060"/>
                </a:solidFill>
              </a:rPr>
              <a:t>individualismo/liberalismo absoluto</a:t>
            </a:r>
          </a:p>
          <a:p>
            <a:pPr lvl="0"/>
            <a:endParaRPr lang="pt-PT" sz="2800" dirty="0">
              <a:solidFill>
                <a:srgbClr val="002060"/>
              </a:solidFill>
            </a:endParaRPr>
          </a:p>
          <a:p>
            <a:pPr lvl="0" algn="ctr"/>
            <a:r>
              <a:rPr lang="pt-PT" sz="2800" dirty="0" smtClean="0">
                <a:solidFill>
                  <a:srgbClr val="002060"/>
                </a:solidFill>
              </a:rPr>
              <a:t>         Entre </a:t>
            </a:r>
            <a:r>
              <a:rPr lang="pt-PT" sz="2800" dirty="0">
                <a:solidFill>
                  <a:srgbClr val="002060"/>
                </a:solidFill>
              </a:rPr>
              <a:t>os extremos há diversos </a:t>
            </a:r>
            <a:r>
              <a:rPr lang="pt-PT" sz="2800" dirty="0">
                <a:solidFill>
                  <a:srgbClr val="B51530"/>
                </a:solidFill>
              </a:rPr>
              <a:t>matizes</a:t>
            </a:r>
            <a:r>
              <a:rPr lang="pt-PT" sz="2800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pt-PT" sz="2800" dirty="0">
              <a:solidFill>
                <a:srgbClr val="002060"/>
              </a:solidFill>
            </a:endParaRPr>
          </a:p>
          <a:p>
            <a:pPr lvl="0" algn="ctr"/>
            <a:r>
              <a:rPr lang="pt-PT" sz="2800" dirty="0" smtClean="0">
                <a:solidFill>
                  <a:srgbClr val="002060"/>
                </a:solidFill>
              </a:rPr>
              <a:t>     É no âmbito destes matizes que se situam     </a:t>
            </a:r>
          </a:p>
          <a:p>
            <a:pPr lvl="0" algn="ctr"/>
            <a:r>
              <a:rPr lang="pt-PT" sz="2800" dirty="0">
                <a:solidFill>
                  <a:srgbClr val="002060"/>
                </a:solidFill>
              </a:rPr>
              <a:t> </a:t>
            </a:r>
            <a:r>
              <a:rPr lang="pt-PT" sz="2800" dirty="0" smtClean="0">
                <a:solidFill>
                  <a:srgbClr val="002060"/>
                </a:solidFill>
              </a:rPr>
              <a:t>   as diversas </a:t>
            </a:r>
            <a:r>
              <a:rPr lang="pt-PT" sz="2800" dirty="0" smtClean="0">
                <a:solidFill>
                  <a:srgbClr val="B51530"/>
                </a:solidFill>
              </a:rPr>
              <a:t>OPÇÕES IDEOLÓGICAS E POLÍTICAS</a:t>
            </a:r>
            <a:r>
              <a:rPr lang="pt-PT" sz="2800" dirty="0" smtClean="0">
                <a:solidFill>
                  <a:srgbClr val="002060"/>
                </a:solidFill>
              </a:rPr>
              <a:t>,</a:t>
            </a:r>
          </a:p>
          <a:p>
            <a:pPr lvl="0" algn="ctr"/>
            <a:r>
              <a:rPr lang="pt-PT" sz="2800" dirty="0">
                <a:solidFill>
                  <a:srgbClr val="002060"/>
                </a:solidFill>
              </a:rPr>
              <a:t> </a:t>
            </a:r>
            <a:r>
              <a:rPr lang="pt-PT" sz="2800" dirty="0" smtClean="0">
                <a:solidFill>
                  <a:srgbClr val="002060"/>
                </a:solidFill>
              </a:rPr>
              <a:t>   por vezes ocultas, sob a capa                           </a:t>
            </a:r>
          </a:p>
          <a:p>
            <a:pPr lvl="0" algn="ctr"/>
            <a:r>
              <a:rPr lang="pt-PT" sz="2800" dirty="0">
                <a:solidFill>
                  <a:srgbClr val="002060"/>
                </a:solidFill>
              </a:rPr>
              <a:t> </a:t>
            </a:r>
            <a:r>
              <a:rPr lang="pt-PT" sz="2800" dirty="0" smtClean="0">
                <a:solidFill>
                  <a:srgbClr val="002060"/>
                </a:solidFill>
              </a:rPr>
              <a:t>   do determinismo tecnocrático</a:t>
            </a:r>
          </a:p>
          <a:p>
            <a:pPr lvl="0" algn="ctr"/>
            <a:r>
              <a:rPr lang="pt-PT" sz="2800" i="1" dirty="0" smtClean="0">
                <a:solidFill>
                  <a:srgbClr val="002060"/>
                </a:solidFill>
              </a:rPr>
              <a:t>(pensamento único)</a:t>
            </a:r>
            <a:r>
              <a:rPr lang="pt-PT" sz="2800" dirty="0" smtClean="0">
                <a:solidFill>
                  <a:srgbClr val="002060"/>
                </a:solidFill>
              </a:rPr>
              <a:t>.</a:t>
            </a:r>
            <a:endParaRPr lang="pt-PT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234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16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1043608" y="476672"/>
            <a:ext cx="7200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rgbClr val="A02839"/>
                </a:solidFill>
              </a:rPr>
              <a:t>Na perspetiva cristã</a:t>
            </a:r>
            <a:r>
              <a:rPr lang="pt-PT" sz="2800" dirty="0" smtClean="0"/>
              <a:t>, o ser humano é </a:t>
            </a:r>
          </a:p>
          <a:p>
            <a:pPr algn="ctr"/>
            <a:r>
              <a:rPr lang="pt-PT" sz="4000" b="1" dirty="0" smtClean="0">
                <a:solidFill>
                  <a:srgbClr val="A02839"/>
                </a:solidFill>
              </a:rPr>
              <a:t>imagem de Deus.</a:t>
            </a:r>
          </a:p>
          <a:p>
            <a:endParaRPr lang="pt-PT" sz="28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Isto eleva ao </a:t>
            </a:r>
            <a:r>
              <a:rPr lang="pt-PT" sz="2800" b="1" dirty="0" smtClean="0">
                <a:solidFill>
                  <a:srgbClr val="A02839"/>
                </a:solidFill>
              </a:rPr>
              <a:t>máximo</a:t>
            </a:r>
            <a:r>
              <a:rPr lang="pt-PT" sz="2800" dirty="0" smtClean="0">
                <a:solidFill>
                  <a:srgbClr val="002060"/>
                </a:solidFill>
              </a:rPr>
              <a:t> o sentido de dignidade humana;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Acentua as dimensões individual e relacional do homem, uma vez que o Deus de que é imagem é um </a:t>
            </a:r>
            <a:r>
              <a:rPr lang="pt-PT" sz="2800" b="1" dirty="0" smtClean="0">
                <a:solidFill>
                  <a:srgbClr val="A02839"/>
                </a:solidFill>
              </a:rPr>
              <a:t>Deus Trinitário</a:t>
            </a:r>
            <a:r>
              <a:rPr lang="pt-PT" sz="2800" dirty="0" smtClean="0">
                <a:solidFill>
                  <a:srgbClr val="002060"/>
                </a:solidFill>
              </a:rPr>
              <a:t>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O sentido relacional atinge o seu máximo na noção de </a:t>
            </a:r>
            <a:r>
              <a:rPr lang="pt-PT" sz="2800" b="1" dirty="0" smtClean="0">
                <a:solidFill>
                  <a:srgbClr val="A02839"/>
                </a:solidFill>
              </a:rPr>
              <a:t>amor</a:t>
            </a:r>
            <a:r>
              <a:rPr lang="pt-PT" sz="2800" dirty="0" smtClean="0">
                <a:solidFill>
                  <a:srgbClr val="002060"/>
                </a:solidFill>
              </a:rPr>
              <a:t>.</a:t>
            </a:r>
            <a:endParaRPr lang="pt-PT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54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17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251520" y="1905506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50000"/>
              </a:lnSpc>
            </a:pPr>
            <a:r>
              <a:rPr lang="pt-PT" sz="4000" b="1" dirty="0" smtClean="0">
                <a:solidFill>
                  <a:srgbClr val="002060"/>
                </a:solidFill>
              </a:rPr>
              <a:t>1.2. Uma </a:t>
            </a:r>
            <a:r>
              <a:rPr lang="pt-PT" sz="4000" b="1" dirty="0">
                <a:solidFill>
                  <a:srgbClr val="002060"/>
                </a:solidFill>
              </a:rPr>
              <a:t>visão da </a:t>
            </a:r>
            <a:r>
              <a:rPr lang="pt-PT" sz="4000" b="1" dirty="0">
                <a:solidFill>
                  <a:srgbClr val="B51530"/>
                </a:solidFill>
              </a:rPr>
              <a:t>sociedade</a:t>
            </a:r>
            <a:r>
              <a:rPr lang="pt-PT" sz="4000" b="1" dirty="0">
                <a:solidFill>
                  <a:srgbClr val="002060"/>
                </a:solidFill>
              </a:rPr>
              <a:t> </a:t>
            </a:r>
            <a:endParaRPr lang="pt-PT" sz="4000" b="1" dirty="0" smtClean="0">
              <a:solidFill>
                <a:srgbClr val="002060"/>
              </a:solidFill>
            </a:endParaRPr>
          </a:p>
          <a:p>
            <a:pPr marL="0" lvl="1" algn="ctr">
              <a:lnSpc>
                <a:spcPct val="150000"/>
              </a:lnSpc>
            </a:pPr>
            <a:r>
              <a:rPr lang="pt-PT" sz="4000" b="1" dirty="0" smtClean="0">
                <a:solidFill>
                  <a:srgbClr val="002060"/>
                </a:solidFill>
              </a:rPr>
              <a:t>(</a:t>
            </a:r>
            <a:r>
              <a:rPr lang="pt-PT" sz="4000" b="1" dirty="0">
                <a:solidFill>
                  <a:srgbClr val="002060"/>
                </a:solidFill>
              </a:rPr>
              <a:t>bem comum)</a:t>
            </a:r>
          </a:p>
        </p:txBody>
      </p:sp>
    </p:spTree>
    <p:extLst>
      <p:ext uri="{BB962C8B-B14F-4D97-AF65-F5344CB8AC3E}">
        <p14:creationId xmlns:p14="http://schemas.microsoft.com/office/powerpoint/2010/main" val="294355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18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611560" y="476672"/>
            <a:ext cx="806489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rgbClr val="B51530"/>
                </a:solidFill>
              </a:rPr>
              <a:t>Sociedade  ≠  ∑ indivíduos</a:t>
            </a:r>
          </a:p>
          <a:p>
            <a:endParaRPr lang="pt-PT" sz="2800" dirty="0">
              <a:solidFill>
                <a:srgbClr val="002060"/>
              </a:solidFill>
            </a:endParaRPr>
          </a:p>
          <a:p>
            <a:r>
              <a:rPr lang="pt-PT" sz="2800" dirty="0" smtClean="0">
                <a:solidFill>
                  <a:srgbClr val="002060"/>
                </a:solidFill>
              </a:rPr>
              <a:t>                     = Conjunto dos indivíduos + </a:t>
            </a:r>
          </a:p>
          <a:p>
            <a:r>
              <a:rPr lang="pt-PT" sz="2800" dirty="0">
                <a:solidFill>
                  <a:srgbClr val="002060"/>
                </a:solidFill>
              </a:rPr>
              <a:t>	</a:t>
            </a:r>
            <a:r>
              <a:rPr lang="pt-PT" sz="2800" dirty="0" smtClean="0">
                <a:solidFill>
                  <a:srgbClr val="002060"/>
                </a:solidFill>
              </a:rPr>
              <a:t>	      a </a:t>
            </a:r>
            <a:r>
              <a:rPr lang="pt-PT" sz="2800" dirty="0" smtClean="0">
                <a:solidFill>
                  <a:srgbClr val="B51530"/>
                </a:solidFill>
              </a:rPr>
              <a:t>relação </a:t>
            </a:r>
            <a:r>
              <a:rPr lang="pt-PT" sz="2800" dirty="0" smtClean="0">
                <a:solidFill>
                  <a:srgbClr val="002060"/>
                </a:solidFill>
              </a:rPr>
              <a:t>entre eles.</a:t>
            </a:r>
          </a:p>
          <a:p>
            <a:endParaRPr lang="pt-PT" sz="2800" dirty="0">
              <a:solidFill>
                <a:srgbClr val="002060"/>
              </a:solidFill>
            </a:endParaRPr>
          </a:p>
          <a:p>
            <a:r>
              <a:rPr lang="pt-PT" sz="2800" dirty="0" smtClean="0">
                <a:solidFill>
                  <a:srgbClr val="002060"/>
                </a:solidFill>
              </a:rPr>
              <a:t>	          = consequência necessária da </a:t>
            </a:r>
            <a:r>
              <a:rPr lang="pt-PT" sz="2800" dirty="0" smtClean="0">
                <a:solidFill>
                  <a:srgbClr val="B51530"/>
                </a:solidFill>
              </a:rPr>
              <a:t>dimensão 	             relacional </a:t>
            </a:r>
            <a:r>
              <a:rPr lang="pt-PT" sz="2800" dirty="0" smtClean="0">
                <a:solidFill>
                  <a:srgbClr val="002060"/>
                </a:solidFill>
              </a:rPr>
              <a:t>do ser humano</a:t>
            </a:r>
          </a:p>
          <a:p>
            <a:endParaRPr lang="pt-PT" sz="2800" dirty="0">
              <a:solidFill>
                <a:srgbClr val="002060"/>
              </a:solidFill>
            </a:endParaRPr>
          </a:p>
          <a:p>
            <a:r>
              <a:rPr lang="pt-PT" sz="2800" dirty="0" smtClean="0">
                <a:solidFill>
                  <a:srgbClr val="002060"/>
                </a:solidFill>
              </a:rPr>
              <a:t>(Uma das razões por que a </a:t>
            </a:r>
            <a:r>
              <a:rPr lang="pt-PT" sz="2800" dirty="0" smtClean="0">
                <a:solidFill>
                  <a:srgbClr val="B51530"/>
                </a:solidFill>
              </a:rPr>
              <a:t>exclusão social </a:t>
            </a:r>
            <a:r>
              <a:rPr lang="pt-PT" sz="2800" dirty="0" smtClean="0">
                <a:solidFill>
                  <a:srgbClr val="002060"/>
                </a:solidFill>
              </a:rPr>
              <a:t>é grave é que danifica/corta a </a:t>
            </a:r>
            <a:r>
              <a:rPr lang="pt-PT" sz="2800" dirty="0" smtClean="0">
                <a:solidFill>
                  <a:srgbClr val="B51530"/>
                </a:solidFill>
              </a:rPr>
              <a:t>dimensão</a:t>
            </a:r>
            <a:r>
              <a:rPr lang="pt-PT" sz="2800" dirty="0" smtClean="0">
                <a:solidFill>
                  <a:srgbClr val="002060"/>
                </a:solidFill>
              </a:rPr>
              <a:t> </a:t>
            </a:r>
            <a:r>
              <a:rPr lang="pt-PT" sz="2800" dirty="0">
                <a:solidFill>
                  <a:srgbClr val="B51530"/>
                </a:solidFill>
              </a:rPr>
              <a:t>relacional </a:t>
            </a:r>
            <a:r>
              <a:rPr lang="pt-PT" sz="2800" dirty="0" smtClean="0">
                <a:solidFill>
                  <a:srgbClr val="002060"/>
                </a:solidFill>
              </a:rPr>
              <a:t>do ser humano (interpessoal, institucional, etc.)</a:t>
            </a:r>
            <a:endParaRPr lang="pt-PT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67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19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611560" y="404664"/>
            <a:ext cx="799288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solidFill>
                  <a:srgbClr val="002060"/>
                </a:solidFill>
              </a:rPr>
              <a:t>A </a:t>
            </a:r>
            <a:r>
              <a:rPr lang="pt-PT" sz="3200" b="1" u="sng" dirty="0" smtClean="0">
                <a:solidFill>
                  <a:srgbClr val="002060"/>
                </a:solidFill>
              </a:rPr>
              <a:t>relação entre as pessoas </a:t>
            </a:r>
            <a:r>
              <a:rPr lang="pt-PT" sz="3200" b="1" dirty="0" smtClean="0">
                <a:solidFill>
                  <a:srgbClr val="002060"/>
                </a:solidFill>
              </a:rPr>
              <a:t>traduz-se em:</a:t>
            </a:r>
            <a:br>
              <a:rPr lang="pt-PT" sz="3200" b="1" dirty="0" smtClean="0">
                <a:solidFill>
                  <a:srgbClr val="002060"/>
                </a:solidFill>
              </a:rPr>
            </a:br>
            <a:endParaRPr lang="pt-PT" sz="3200" b="1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7F1F2D"/>
                </a:solidFill>
              </a:rPr>
              <a:t>«</a:t>
            </a:r>
            <a:r>
              <a:rPr lang="pt-PT" sz="2800" b="1" dirty="0" smtClean="0">
                <a:solidFill>
                  <a:srgbClr val="B51530"/>
                </a:solidFill>
              </a:rPr>
              <a:t>sociedades</a:t>
            </a:r>
            <a:r>
              <a:rPr lang="pt-PT" sz="2800" dirty="0" smtClean="0">
                <a:solidFill>
                  <a:srgbClr val="7F1F2D"/>
                </a:solidFill>
              </a:rPr>
              <a:t>» </a:t>
            </a:r>
            <a:r>
              <a:rPr lang="pt-PT" sz="2800" dirty="0" smtClean="0">
                <a:solidFill>
                  <a:srgbClr val="002060"/>
                </a:solidFill>
              </a:rPr>
              <a:t>de diversas dimensões e graus de complexidade (família, vizinhança, empresa, sindicato, cidade, região, nação, mundo, etc.)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b="1" dirty="0" smtClean="0">
                <a:solidFill>
                  <a:srgbClr val="B51530"/>
                </a:solidFill>
              </a:rPr>
              <a:t>instituições</a:t>
            </a:r>
            <a:r>
              <a:rPr lang="pt-PT" sz="2800" dirty="0" smtClean="0">
                <a:solidFill>
                  <a:srgbClr val="002060"/>
                </a:solidFill>
              </a:rPr>
              <a:t> (valores comuns, cultura, normas, leis, etc.)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b="1" dirty="0" smtClean="0">
                <a:solidFill>
                  <a:srgbClr val="B51530"/>
                </a:solidFill>
              </a:rPr>
              <a:t>fatores de coesão </a:t>
            </a:r>
            <a:r>
              <a:rPr lang="pt-PT" sz="2800" dirty="0" smtClean="0">
                <a:solidFill>
                  <a:srgbClr val="002060"/>
                </a:solidFill>
              </a:rPr>
              <a:t>(passado comum, futuro/projeto comum, mecanismos de solidariedade, sentido de pertença, etc.)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b="1" dirty="0" smtClean="0">
                <a:solidFill>
                  <a:srgbClr val="B51530"/>
                </a:solidFill>
              </a:rPr>
              <a:t>bem comum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11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2800" b="1" dirty="0" smtClean="0">
                <a:solidFill>
                  <a:srgbClr val="002060"/>
                </a:solidFill>
              </a:rPr>
              <a:t>SIGLAS E REFERÊNCIAS</a:t>
            </a:r>
            <a:endParaRPr lang="pt-PT" sz="2800" b="1" dirty="0">
              <a:solidFill>
                <a:srgbClr val="00206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pt-PT" dirty="0" smtClean="0"/>
              <a:t>JPII – João Paulo II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PT" i="1" dirty="0" smtClean="0"/>
              <a:t>CA </a:t>
            </a:r>
            <a:r>
              <a:rPr lang="pt-PT" dirty="0" smtClean="0"/>
              <a:t>– João Paulo II, Encíclica </a:t>
            </a:r>
            <a:r>
              <a:rPr lang="pt-PT" i="1" dirty="0" err="1" smtClean="0"/>
              <a:t>Centesimus</a:t>
            </a:r>
            <a:r>
              <a:rPr lang="pt-PT" i="1" dirty="0" smtClean="0"/>
              <a:t> </a:t>
            </a:r>
            <a:r>
              <a:rPr lang="pt-PT" i="1" dirty="0" err="1" smtClean="0"/>
              <a:t>Annus</a:t>
            </a:r>
            <a:endParaRPr lang="pt-PT" i="1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pt-PT" dirty="0" smtClean="0"/>
              <a:t>CDSI – Compêndio da Doutrina Social da Igreja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PT" i="1" dirty="0" smtClean="0"/>
              <a:t>CV </a:t>
            </a:r>
            <a:r>
              <a:rPr lang="pt-PT" dirty="0"/>
              <a:t>–</a:t>
            </a:r>
            <a:r>
              <a:rPr lang="pt-PT" i="1" dirty="0" smtClean="0"/>
              <a:t> </a:t>
            </a:r>
            <a:r>
              <a:rPr lang="pt-PT" dirty="0" smtClean="0"/>
              <a:t>Bento XVI, Encíclica </a:t>
            </a:r>
            <a:r>
              <a:rPr lang="pt-PT" i="1" dirty="0" smtClean="0"/>
              <a:t>Caritas in </a:t>
            </a:r>
            <a:r>
              <a:rPr lang="pt-PT" i="1" dirty="0" err="1" smtClean="0"/>
              <a:t>Veritate</a:t>
            </a:r>
            <a:endParaRPr lang="pt-PT" i="1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707072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20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395536" y="116632"/>
            <a:ext cx="8280920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solidFill>
                  <a:srgbClr val="B51530"/>
                </a:solidFill>
              </a:rPr>
              <a:t>Alguns aspetos da vida em sociedade: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3200" dirty="0" smtClean="0">
              <a:solidFill>
                <a:srgbClr val="002060"/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Indivíduo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Estado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Mercado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Sociedade civil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rgbClr val="002060"/>
                </a:solidFill>
              </a:rPr>
              <a:t>Prioridade ontológica e finalística da pessoa </a:t>
            </a:r>
            <a:r>
              <a:rPr lang="pt-PT" sz="2800" dirty="0" smtClean="0">
                <a:solidFill>
                  <a:srgbClr val="002060"/>
                </a:solidFill>
              </a:rPr>
              <a:t>em relação à </a:t>
            </a:r>
            <a:r>
              <a:rPr lang="pt-PT" sz="2800" dirty="0">
                <a:solidFill>
                  <a:srgbClr val="002060"/>
                </a:solidFill>
              </a:rPr>
              <a:t>sociedade.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Subsidiariedade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Bem individual, grupal, etc.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Bem comum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Justiça</a:t>
            </a:r>
          </a:p>
        </p:txBody>
      </p:sp>
    </p:spTree>
    <p:extLst>
      <p:ext uri="{BB962C8B-B14F-4D97-AF65-F5344CB8AC3E}">
        <p14:creationId xmlns:p14="http://schemas.microsoft.com/office/powerpoint/2010/main" val="3745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21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467544" y="2397949"/>
            <a:ext cx="81369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200000"/>
              </a:lnSpc>
            </a:pPr>
            <a:r>
              <a:rPr lang="pt-PT" sz="4000" b="1" dirty="0" smtClean="0">
                <a:solidFill>
                  <a:srgbClr val="002060"/>
                </a:solidFill>
              </a:rPr>
              <a:t>1.3. Uma </a:t>
            </a:r>
            <a:r>
              <a:rPr lang="pt-PT" sz="4000" b="1" dirty="0">
                <a:solidFill>
                  <a:srgbClr val="002060"/>
                </a:solidFill>
              </a:rPr>
              <a:t>visão dos </a:t>
            </a:r>
            <a:r>
              <a:rPr lang="pt-PT" sz="4000" b="1" dirty="0">
                <a:solidFill>
                  <a:srgbClr val="B51530"/>
                </a:solidFill>
              </a:rPr>
              <a:t>bens da terra</a:t>
            </a:r>
          </a:p>
        </p:txBody>
      </p:sp>
    </p:spTree>
    <p:extLst>
      <p:ext uri="{BB962C8B-B14F-4D97-AF65-F5344CB8AC3E}">
        <p14:creationId xmlns:p14="http://schemas.microsoft.com/office/powerpoint/2010/main" val="58405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22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545679" y="1340768"/>
            <a:ext cx="820891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Os bens da terra </a:t>
            </a:r>
            <a:r>
              <a:rPr lang="pt-PT" sz="2800" dirty="0" smtClean="0">
                <a:solidFill>
                  <a:srgbClr val="C00000"/>
                </a:solidFill>
              </a:rPr>
              <a:t>não foram criados pelo homem.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O homem encontra-os como uma </a:t>
            </a:r>
            <a:r>
              <a:rPr lang="pt-PT" sz="2800" dirty="0" smtClean="0">
                <a:solidFill>
                  <a:srgbClr val="C00000"/>
                </a:solidFill>
              </a:rPr>
              <a:t>dádiva </a:t>
            </a:r>
            <a:r>
              <a:rPr lang="pt-PT" sz="2800" dirty="0" smtClean="0">
                <a:solidFill>
                  <a:srgbClr val="002060"/>
                </a:solidFill>
              </a:rPr>
              <a:t>da natureza.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C00000"/>
                </a:solidFill>
              </a:rPr>
              <a:t>Na «origem»</a:t>
            </a:r>
            <a:r>
              <a:rPr lang="pt-PT" sz="2800" dirty="0" smtClean="0">
                <a:solidFill>
                  <a:srgbClr val="002060"/>
                </a:solidFill>
              </a:rPr>
              <a:t>, todos os homens são </a:t>
            </a:r>
            <a:r>
              <a:rPr lang="pt-PT" sz="2800" dirty="0" smtClean="0">
                <a:solidFill>
                  <a:srgbClr val="C00000"/>
                </a:solidFill>
              </a:rPr>
              <a:t>iguais</a:t>
            </a:r>
            <a:r>
              <a:rPr lang="pt-PT" sz="2800" dirty="0" smtClean="0">
                <a:solidFill>
                  <a:srgbClr val="FF0000"/>
                </a:solidFill>
              </a:rPr>
              <a:t> </a:t>
            </a:r>
            <a:r>
              <a:rPr lang="pt-PT" sz="2800" dirty="0" smtClean="0">
                <a:solidFill>
                  <a:srgbClr val="002060"/>
                </a:solidFill>
              </a:rPr>
              <a:t>perante os bens da terra. Nenhum ser humano tem </a:t>
            </a:r>
            <a:r>
              <a:rPr lang="pt-PT" sz="2800" dirty="0" smtClean="0">
                <a:solidFill>
                  <a:srgbClr val="C00000"/>
                </a:solidFill>
              </a:rPr>
              <a:t>precedência</a:t>
            </a:r>
            <a:r>
              <a:rPr lang="pt-PT" sz="2800" dirty="0" smtClean="0">
                <a:solidFill>
                  <a:srgbClr val="002060"/>
                </a:solidFill>
              </a:rPr>
              <a:t> ou </a:t>
            </a:r>
            <a:r>
              <a:rPr lang="pt-PT" sz="2800" dirty="0" smtClean="0">
                <a:solidFill>
                  <a:srgbClr val="C00000"/>
                </a:solidFill>
              </a:rPr>
              <a:t>prioridade</a:t>
            </a:r>
            <a:r>
              <a:rPr lang="pt-PT" sz="2800" dirty="0" smtClean="0">
                <a:solidFill>
                  <a:srgbClr val="002060"/>
                </a:solidFill>
              </a:rPr>
              <a:t> ou </a:t>
            </a:r>
            <a:r>
              <a:rPr lang="pt-PT" sz="2800" dirty="0" smtClean="0">
                <a:solidFill>
                  <a:srgbClr val="C00000"/>
                </a:solidFill>
              </a:rPr>
              <a:t>vantagem</a:t>
            </a:r>
            <a:r>
              <a:rPr lang="pt-PT" sz="2800" dirty="0" smtClean="0">
                <a:solidFill>
                  <a:srgbClr val="002060"/>
                </a:solidFill>
              </a:rPr>
              <a:t> em relação a outro ser humano.</a:t>
            </a:r>
          </a:p>
        </p:txBody>
      </p:sp>
    </p:spTree>
    <p:extLst>
      <p:ext uri="{BB962C8B-B14F-4D97-AF65-F5344CB8AC3E}">
        <p14:creationId xmlns:p14="http://schemas.microsoft.com/office/powerpoint/2010/main" val="41508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23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467544" y="620688"/>
            <a:ext cx="8352928" cy="469359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pt-PT" sz="3200" b="1" dirty="0">
                <a:solidFill>
                  <a:srgbClr val="002060"/>
                </a:solidFill>
              </a:rPr>
              <a:t>PRINCÍPIO FUNDAMENTAL:  </a:t>
            </a:r>
            <a:r>
              <a:rPr lang="pt-PT" sz="3200" b="1" dirty="0" smtClean="0">
                <a:solidFill>
                  <a:srgbClr val="002060"/>
                </a:solidFill>
              </a:rPr>
              <a:t/>
            </a:r>
            <a:br>
              <a:rPr lang="pt-PT" sz="3200" b="1" dirty="0" smtClean="0">
                <a:solidFill>
                  <a:srgbClr val="002060"/>
                </a:solidFill>
              </a:rPr>
            </a:br>
            <a:endParaRPr lang="pt-PT" sz="3200" b="1" dirty="0" smtClean="0">
              <a:solidFill>
                <a:srgbClr val="002060"/>
              </a:solidFill>
            </a:endParaRPr>
          </a:p>
          <a:p>
            <a:pPr lvl="0">
              <a:spcAft>
                <a:spcPts val="600"/>
              </a:spcAft>
            </a:pPr>
            <a:endParaRPr lang="pt-PT" sz="3200" b="1" dirty="0" smtClean="0">
              <a:solidFill>
                <a:srgbClr val="002060"/>
              </a:solidFill>
            </a:endParaRPr>
          </a:p>
          <a:p>
            <a:pPr lvl="0" algn="ctr"/>
            <a:r>
              <a:rPr lang="pt-PT" sz="2800" b="1" i="1" dirty="0" smtClean="0">
                <a:solidFill>
                  <a:srgbClr val="002060"/>
                </a:solidFill>
              </a:rPr>
              <a:t>“</a:t>
            </a:r>
            <a:r>
              <a:rPr lang="pt-PT" sz="2800" b="1" i="1" dirty="0" smtClean="0">
                <a:solidFill>
                  <a:srgbClr val="C00000"/>
                </a:solidFill>
              </a:rPr>
              <a:t>Deus destinou a Terra e tudo o que nela existe  ao uso </a:t>
            </a:r>
            <a:r>
              <a:rPr lang="pt-PT" sz="2800" b="1" i="1" dirty="0">
                <a:solidFill>
                  <a:srgbClr val="C00000"/>
                </a:solidFill>
              </a:rPr>
              <a:t>de todos os homens e </a:t>
            </a:r>
            <a:r>
              <a:rPr lang="pt-PT" sz="2800" b="1" i="1" dirty="0" smtClean="0">
                <a:solidFill>
                  <a:srgbClr val="C00000"/>
                </a:solidFill>
              </a:rPr>
              <a:t>de todos os povos,</a:t>
            </a:r>
          </a:p>
          <a:p>
            <a:pPr algn="ctr"/>
            <a:r>
              <a:rPr lang="pt-PT" altLang="pt-PT" sz="2800" b="1" i="1" dirty="0">
                <a:solidFill>
                  <a:srgbClr val="002060"/>
                </a:solidFill>
              </a:rPr>
              <a:t>de modo que os bens da criação </a:t>
            </a:r>
            <a:endParaRPr lang="pt-PT" altLang="pt-PT" sz="2800" b="1" i="1" dirty="0" smtClean="0">
              <a:solidFill>
                <a:srgbClr val="002060"/>
              </a:solidFill>
            </a:endParaRPr>
          </a:p>
          <a:p>
            <a:pPr algn="ctr"/>
            <a:r>
              <a:rPr lang="pt-PT" altLang="pt-PT" sz="2800" b="1" i="1" dirty="0" smtClean="0">
                <a:solidFill>
                  <a:srgbClr val="C00000"/>
                </a:solidFill>
              </a:rPr>
              <a:t>afluam com </a:t>
            </a:r>
            <a:r>
              <a:rPr lang="pt-PT" altLang="pt-PT" sz="2800" b="1" i="1" dirty="0">
                <a:solidFill>
                  <a:srgbClr val="C00000"/>
                </a:solidFill>
              </a:rPr>
              <a:t>equidade </a:t>
            </a:r>
            <a:r>
              <a:rPr lang="pt-PT" altLang="pt-PT" sz="2800" b="1" i="1" dirty="0" smtClean="0">
                <a:solidFill>
                  <a:srgbClr val="C00000"/>
                </a:solidFill>
              </a:rPr>
              <a:t>às </a:t>
            </a:r>
            <a:r>
              <a:rPr lang="pt-PT" altLang="pt-PT" sz="2800" b="1" i="1" dirty="0">
                <a:solidFill>
                  <a:srgbClr val="C00000"/>
                </a:solidFill>
              </a:rPr>
              <a:t>mãos de todos</a:t>
            </a:r>
            <a:r>
              <a:rPr lang="pt-PT" altLang="pt-PT" sz="2800" b="1" i="1" dirty="0">
                <a:solidFill>
                  <a:srgbClr val="002060"/>
                </a:solidFill>
              </a:rPr>
              <a:t>, </a:t>
            </a:r>
          </a:p>
          <a:p>
            <a:pPr algn="ctr"/>
            <a:r>
              <a:rPr lang="pt-PT" altLang="pt-PT" sz="2800" b="1" i="1" dirty="0">
                <a:solidFill>
                  <a:srgbClr val="002060"/>
                </a:solidFill>
              </a:rPr>
              <a:t>   segundo a regra da </a:t>
            </a:r>
            <a:r>
              <a:rPr lang="pt-PT" altLang="pt-PT" sz="2800" b="1" i="1" dirty="0">
                <a:solidFill>
                  <a:srgbClr val="C00000"/>
                </a:solidFill>
              </a:rPr>
              <a:t>justiça</a:t>
            </a:r>
            <a:r>
              <a:rPr lang="pt-PT" altLang="pt-PT" sz="2800" b="1" i="1" dirty="0">
                <a:solidFill>
                  <a:srgbClr val="002060"/>
                </a:solidFill>
              </a:rPr>
              <a:t>, inseparável da </a:t>
            </a:r>
            <a:r>
              <a:rPr lang="pt-PT" altLang="pt-PT" sz="2800" b="1" i="1" dirty="0" smtClean="0">
                <a:solidFill>
                  <a:srgbClr val="C00000"/>
                </a:solidFill>
              </a:rPr>
              <a:t>caridade</a:t>
            </a:r>
            <a:r>
              <a:rPr lang="pt-PT" altLang="pt-PT" sz="2800" b="1" i="1" dirty="0" smtClean="0">
                <a:solidFill>
                  <a:srgbClr val="002060"/>
                </a:solidFill>
              </a:rPr>
              <a:t>”.</a:t>
            </a:r>
            <a:endParaRPr lang="pt-PT" altLang="pt-PT" sz="2800" b="1" i="1" dirty="0">
              <a:solidFill>
                <a:srgbClr val="002060"/>
              </a:solidFill>
            </a:endParaRPr>
          </a:p>
          <a:p>
            <a:pPr lvl="0" algn="r">
              <a:spcAft>
                <a:spcPts val="600"/>
              </a:spcAft>
            </a:pPr>
            <a:endParaRPr lang="pt-PT" sz="2400" dirty="0" smtClean="0">
              <a:solidFill>
                <a:srgbClr val="002060"/>
              </a:solidFill>
            </a:endParaRPr>
          </a:p>
          <a:p>
            <a:pPr lvl="0" algn="r">
              <a:spcAft>
                <a:spcPts val="600"/>
              </a:spcAft>
            </a:pPr>
            <a:r>
              <a:rPr lang="pt-PT" sz="2400" dirty="0" smtClean="0">
                <a:solidFill>
                  <a:srgbClr val="002060"/>
                </a:solidFill>
              </a:rPr>
              <a:t>(Concílio Vaticano II (1965), </a:t>
            </a:r>
            <a:r>
              <a:rPr lang="pt-PT" sz="2400" i="1" dirty="0" err="1" smtClean="0">
                <a:solidFill>
                  <a:srgbClr val="002060"/>
                </a:solidFill>
              </a:rPr>
              <a:t>Gaudium</a:t>
            </a:r>
            <a:r>
              <a:rPr lang="pt-PT" sz="2400" i="1" dirty="0" smtClean="0">
                <a:solidFill>
                  <a:srgbClr val="002060"/>
                </a:solidFill>
              </a:rPr>
              <a:t> </a:t>
            </a:r>
            <a:r>
              <a:rPr lang="pt-PT" sz="2400" i="1" dirty="0" err="1" smtClean="0">
                <a:solidFill>
                  <a:srgbClr val="002060"/>
                </a:solidFill>
              </a:rPr>
              <a:t>et</a:t>
            </a:r>
            <a:r>
              <a:rPr lang="pt-PT" sz="2400" i="1" dirty="0" smtClean="0">
                <a:solidFill>
                  <a:srgbClr val="002060"/>
                </a:solidFill>
              </a:rPr>
              <a:t> </a:t>
            </a:r>
            <a:r>
              <a:rPr lang="pt-PT" sz="2400" i="1" dirty="0" err="1" smtClean="0">
                <a:solidFill>
                  <a:srgbClr val="002060"/>
                </a:solidFill>
              </a:rPr>
              <a:t>spes</a:t>
            </a:r>
            <a:r>
              <a:rPr lang="pt-PT" sz="2400" dirty="0" smtClean="0">
                <a:solidFill>
                  <a:srgbClr val="002060"/>
                </a:solidFill>
              </a:rPr>
              <a:t>,  n. 69)</a:t>
            </a:r>
            <a:endParaRPr lang="pt-PT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5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24</a:t>
            </a:fld>
            <a:endParaRPr lang="pt-PT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905385" y="1575568"/>
            <a:ext cx="7247882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  <a:effectLst/>
          <a:ex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28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pt-PT" altLang="pt-PT" sz="28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De resto, </a:t>
            </a: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28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todos têm o direito </a:t>
            </a:r>
            <a:r>
              <a:rPr kumimoji="0" lang="pt-PT" altLang="pt-PT" sz="28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de ter uma parte de bens </a:t>
            </a: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28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suficientes</a:t>
            </a:r>
            <a:r>
              <a:rPr kumimoji="0" lang="pt-PT" altLang="pt-PT" sz="280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t-PT" altLang="pt-PT" sz="28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para si e suas famílias</a:t>
            </a:r>
            <a:r>
              <a:rPr kumimoji="0" lang="pt-PT" altLang="pt-PT" sz="28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28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Assim pensaram os Padres e Doutores da Igreja, </a:t>
            </a: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28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ensinando que </a:t>
            </a: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28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os homens têm obrigação de auxiliar os pobres</a:t>
            </a:r>
            <a:r>
              <a:rPr kumimoji="0" lang="pt-PT" altLang="pt-PT" sz="28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PT" altLang="pt-PT" sz="28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e </a:t>
            </a:r>
            <a:r>
              <a:rPr kumimoji="0" lang="pt-PT" altLang="pt-PT" sz="280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não apenas com os bens supérfluos</a:t>
            </a:r>
            <a:r>
              <a:rPr kumimoji="0" lang="pt-PT" altLang="pt-PT" sz="28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ea typeface="Times New Roman" pitchFamily="18" charset="0"/>
                <a:cs typeface="Arial" pitchFamily="34" charset="0"/>
              </a:rPr>
              <a:t>.”</a:t>
            </a:r>
            <a:endParaRPr kumimoji="0" lang="pt-PT" altLang="pt-PT" sz="2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3228975" algn="l"/>
              </a:tabLst>
            </a:pPr>
            <a:r>
              <a:rPr kumimoji="0" lang="pt-PT" altLang="pt-PT" sz="28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PT" altLang="pt-PT" sz="28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t-PT" altLang="pt-PT" sz="2800" dirty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(</a:t>
            </a:r>
            <a:r>
              <a:rPr lang="pt-PT" altLang="pt-PT" sz="2400" dirty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Ibidem</a:t>
            </a:r>
            <a:r>
              <a:rPr lang="pt-PT" altLang="pt-PT" sz="2800" dirty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)</a:t>
            </a:r>
            <a:endParaRPr kumimoji="0" lang="pt-PT" altLang="pt-PT" sz="280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9125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25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251520" y="784161"/>
            <a:ext cx="8280920" cy="52506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42900" indent="-342900" algn="ctr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pt-PT" altLang="pt-PT" sz="3200" kern="0" dirty="0" smtClean="0">
                <a:solidFill>
                  <a:srgbClr val="002060"/>
                </a:solidFill>
              </a:rPr>
              <a:t>“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Aquele, porém, que </a:t>
            </a:r>
            <a:r>
              <a:rPr lang="pt-PT" altLang="pt-PT" sz="2800" i="1" kern="0" dirty="0">
                <a:solidFill>
                  <a:srgbClr val="002060"/>
                </a:solidFill>
              </a:rPr>
              <a:t>se encontra em </a:t>
            </a:r>
            <a:r>
              <a:rPr lang="pt-PT" altLang="pt-PT" sz="2800" i="1" kern="0" dirty="0">
                <a:solidFill>
                  <a:srgbClr val="C00000"/>
                </a:solidFill>
              </a:rPr>
              <a:t>extrema necessidade</a:t>
            </a:r>
            <a:r>
              <a:rPr lang="pt-PT" altLang="pt-PT" sz="2800" i="1" kern="0" dirty="0">
                <a:solidFill>
                  <a:srgbClr val="002060"/>
                </a:solidFill>
              </a:rPr>
              <a:t>, tem </a:t>
            </a:r>
            <a:r>
              <a:rPr lang="pt-PT" altLang="pt-PT" sz="2800" i="1" kern="0" dirty="0">
                <a:solidFill>
                  <a:srgbClr val="C00000"/>
                </a:solidFill>
              </a:rPr>
              <a:t>direito</a:t>
            </a:r>
            <a:r>
              <a:rPr lang="pt-PT" altLang="pt-PT" sz="2800" i="1" kern="0" dirty="0">
                <a:solidFill>
                  <a:srgbClr val="002060"/>
                </a:solidFill>
              </a:rPr>
              <a:t> de </a:t>
            </a:r>
            <a:r>
              <a:rPr lang="pt-PT" altLang="pt-PT" sz="2800" i="1" kern="0" dirty="0" smtClean="0">
                <a:solidFill>
                  <a:srgbClr val="C00000"/>
                </a:solidFill>
              </a:rPr>
              <a:t>tomar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, </a:t>
            </a:r>
            <a:r>
              <a:rPr lang="pt-PT" altLang="pt-PT" sz="2800" i="1" kern="0" dirty="0">
                <a:solidFill>
                  <a:srgbClr val="002060"/>
                </a:solidFill>
              </a:rPr>
              <a:t>dos bens dos outros, o que </a:t>
            </a:r>
            <a:r>
              <a:rPr lang="pt-PT" altLang="pt-PT" sz="2800" i="1" kern="0" dirty="0">
                <a:solidFill>
                  <a:srgbClr val="C00000"/>
                </a:solidFill>
              </a:rPr>
              <a:t>necessita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.”</a:t>
            </a:r>
            <a:r>
              <a:rPr lang="el-GR" altLang="pt-PT" sz="2800" kern="0" baseline="30000" dirty="0" smtClean="0">
                <a:solidFill>
                  <a:srgbClr val="C00000"/>
                </a:solidFill>
              </a:rPr>
              <a:t>α</a:t>
            </a:r>
            <a:endParaRPr lang="pt-PT" altLang="pt-PT" sz="2800" kern="0" baseline="30000" dirty="0" smtClean="0">
              <a:solidFill>
                <a:srgbClr val="C00000"/>
              </a:solidFill>
            </a:endParaRP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</a:pPr>
            <a:r>
              <a:rPr lang="pt-PT" sz="2800" dirty="0" smtClean="0">
                <a:solidFill>
                  <a:srgbClr val="002060"/>
                </a:solidFill>
              </a:rPr>
              <a:t>(</a:t>
            </a:r>
            <a:r>
              <a:rPr lang="pt-PT" sz="2400" dirty="0">
                <a:solidFill>
                  <a:srgbClr val="002060"/>
                </a:solidFill>
              </a:rPr>
              <a:t>Concílio Vaticano II, </a:t>
            </a:r>
            <a:r>
              <a:rPr lang="pt-PT" sz="2400" dirty="0" smtClean="0">
                <a:solidFill>
                  <a:srgbClr val="002060"/>
                </a:solidFill>
              </a:rPr>
              <a:t>Ibidem</a:t>
            </a:r>
            <a:r>
              <a:rPr lang="pt-PT" sz="2800" dirty="0" smtClean="0">
                <a:solidFill>
                  <a:srgbClr val="002060"/>
                </a:solidFill>
              </a:rPr>
              <a:t>)</a:t>
            </a:r>
            <a:endParaRPr lang="pt-PT" altLang="pt-PT" sz="2800" kern="0" dirty="0" smtClean="0">
              <a:solidFill>
                <a:srgbClr val="002060"/>
              </a:solidFill>
              <a:latin typeface="Arial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endParaRPr lang="pt-PT" sz="2000" dirty="0" smtClean="0">
              <a:solidFill>
                <a:srgbClr val="002060"/>
              </a:solidFill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el-GR" altLang="pt-PT" sz="2800" kern="0" baseline="30000" dirty="0">
                <a:solidFill>
                  <a:srgbClr val="C00000"/>
                </a:solidFill>
              </a:rPr>
              <a:t>α</a:t>
            </a:r>
            <a:r>
              <a:rPr lang="pt-PT" sz="2000" dirty="0" smtClean="0">
                <a:solidFill>
                  <a:srgbClr val="002060"/>
                </a:solidFill>
              </a:rPr>
              <a:t> “</a:t>
            </a:r>
            <a:r>
              <a:rPr lang="pt-PT" sz="2000" i="1" dirty="0" smtClean="0">
                <a:solidFill>
                  <a:srgbClr val="002060"/>
                </a:solidFill>
              </a:rPr>
              <a:t>Nesse </a:t>
            </a:r>
            <a:r>
              <a:rPr lang="pt-PT" sz="2000" i="1" dirty="0">
                <a:solidFill>
                  <a:srgbClr val="002060"/>
                </a:solidFill>
              </a:rPr>
              <a:t>caso, vale o antigo principio: </a:t>
            </a:r>
            <a:r>
              <a:rPr lang="pt-PT" sz="2000" i="1" dirty="0">
                <a:solidFill>
                  <a:srgbClr val="C00000"/>
                </a:solidFill>
              </a:rPr>
              <a:t>«na necessidade extrema, todas </a:t>
            </a:r>
            <a:r>
              <a:rPr lang="pt-PT" sz="2000" i="1" dirty="0" smtClean="0">
                <a:solidFill>
                  <a:srgbClr val="C00000"/>
                </a:solidFill>
              </a:rPr>
              <a:t>as coisas </a:t>
            </a:r>
            <a:r>
              <a:rPr lang="pt-PT" sz="2000" i="1" dirty="0">
                <a:solidFill>
                  <a:srgbClr val="C00000"/>
                </a:solidFill>
              </a:rPr>
              <a:t>são comuns, isto é, todas as coisas devem ser tornadas comuns». </a:t>
            </a:r>
            <a:r>
              <a:rPr lang="pt-PT" sz="2000" i="1" dirty="0">
                <a:solidFill>
                  <a:srgbClr val="002060"/>
                </a:solidFill>
              </a:rPr>
              <a:t>Por outro lado, segundo o </a:t>
            </a:r>
            <a:r>
              <a:rPr lang="pt-PT" sz="2000" i="1" dirty="0">
                <a:solidFill>
                  <a:srgbClr val="C00000"/>
                </a:solidFill>
              </a:rPr>
              <a:t>modo, extensão e medida </a:t>
            </a:r>
            <a:r>
              <a:rPr lang="pt-PT" sz="2000" i="1" dirty="0">
                <a:solidFill>
                  <a:srgbClr val="002060"/>
                </a:solidFill>
              </a:rPr>
              <a:t>em que se aplica o principio no texto aduzido, além dos autores modernos aprovados: </a:t>
            </a:r>
            <a:r>
              <a:rPr lang="pt-PT" sz="2000" i="1" dirty="0" err="1">
                <a:solidFill>
                  <a:srgbClr val="002060"/>
                </a:solidFill>
              </a:rPr>
              <a:t>cfr</a:t>
            </a:r>
            <a:r>
              <a:rPr lang="pt-PT" sz="2000" i="1" dirty="0">
                <a:solidFill>
                  <a:srgbClr val="002060"/>
                </a:solidFill>
              </a:rPr>
              <a:t>. S. Tomás, </a:t>
            </a:r>
            <a:r>
              <a:rPr lang="pt-PT" sz="2000" i="1" dirty="0" err="1">
                <a:solidFill>
                  <a:srgbClr val="002060"/>
                </a:solidFill>
              </a:rPr>
              <a:t>Summa</a:t>
            </a:r>
            <a:r>
              <a:rPr lang="pt-PT" sz="2000" i="1" dirty="0">
                <a:solidFill>
                  <a:srgbClr val="002060"/>
                </a:solidFill>
              </a:rPr>
              <a:t> </a:t>
            </a:r>
            <a:r>
              <a:rPr lang="pt-PT" sz="2000" i="1" dirty="0" err="1">
                <a:solidFill>
                  <a:srgbClr val="002060"/>
                </a:solidFill>
              </a:rPr>
              <a:t>Theol</a:t>
            </a:r>
            <a:r>
              <a:rPr lang="pt-PT" sz="2000" i="1" dirty="0">
                <a:solidFill>
                  <a:srgbClr val="002060"/>
                </a:solidFill>
              </a:rPr>
              <a:t>. H-II, q. 66, a. 7. É claro que para a </a:t>
            </a:r>
            <a:r>
              <a:rPr lang="pt-PT" sz="2000" i="1" dirty="0" err="1">
                <a:solidFill>
                  <a:srgbClr val="002060"/>
                </a:solidFill>
              </a:rPr>
              <a:t>recta</a:t>
            </a:r>
            <a:r>
              <a:rPr lang="pt-PT" sz="2000" i="1" dirty="0">
                <a:solidFill>
                  <a:srgbClr val="002060"/>
                </a:solidFill>
              </a:rPr>
              <a:t> aplicação do princípio todas as </a:t>
            </a:r>
            <a:r>
              <a:rPr lang="pt-PT" sz="2000" i="1" dirty="0">
                <a:solidFill>
                  <a:srgbClr val="C00000"/>
                </a:solidFill>
              </a:rPr>
              <a:t>condições moralmente exigidas</a:t>
            </a:r>
            <a:r>
              <a:rPr lang="pt-PT" sz="2000" i="1" dirty="0">
                <a:solidFill>
                  <a:srgbClr val="002060"/>
                </a:solidFill>
              </a:rPr>
              <a:t> devem ser respeitadas. </a:t>
            </a:r>
            <a:r>
              <a:rPr lang="pt-PT" sz="2000" dirty="0" smtClean="0">
                <a:solidFill>
                  <a:srgbClr val="002060"/>
                </a:solidFill>
              </a:rPr>
              <a:t>"</a:t>
            </a:r>
            <a:endParaRPr lang="pt-PT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94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26</a:t>
            </a:fld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403548" y="476672"/>
            <a:ext cx="8560940" cy="58415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fontAlgn="base">
              <a:spcAft>
                <a:spcPct val="0"/>
              </a:spcAft>
            </a:pPr>
            <a:r>
              <a:rPr lang="pt-PT" altLang="pt-PT" sz="2800" kern="0" dirty="0" smtClean="0">
                <a:solidFill>
                  <a:srgbClr val="002060"/>
                </a:solidFill>
              </a:rPr>
              <a:t>“</a:t>
            </a:r>
            <a:r>
              <a:rPr lang="pt-PT" altLang="pt-PT" sz="2800" b="1" i="1" kern="0" dirty="0" smtClean="0">
                <a:solidFill>
                  <a:srgbClr val="002060"/>
                </a:solidFill>
              </a:rPr>
              <a:t>Sendo </a:t>
            </a:r>
            <a:r>
              <a:rPr lang="pt-PT" altLang="pt-PT" sz="2800" b="1" i="1" kern="0" dirty="0">
                <a:solidFill>
                  <a:srgbClr val="002060"/>
                </a:solidFill>
              </a:rPr>
              <a:t>tão numerosos os que no mundo </a:t>
            </a:r>
            <a:r>
              <a:rPr lang="pt-PT" altLang="pt-PT" sz="2800" b="1" i="1" kern="0" dirty="0" smtClean="0">
                <a:solidFill>
                  <a:srgbClr val="002060"/>
                </a:solidFill>
              </a:rPr>
              <a:t>padecem fome</a:t>
            </a:r>
            <a:r>
              <a:rPr lang="pt-PT" altLang="pt-PT" sz="2800" b="1" i="1" kern="0" dirty="0">
                <a:solidFill>
                  <a:srgbClr val="002060"/>
                </a:solidFill>
              </a:rPr>
              <a:t>,</a:t>
            </a:r>
            <a:r>
              <a:rPr lang="pt-PT" altLang="pt-PT" sz="4000" i="1" kern="0" dirty="0">
                <a:solidFill>
                  <a:srgbClr val="002060"/>
                </a:solidFill>
              </a:rPr>
              <a:t> 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o </a:t>
            </a:r>
            <a:r>
              <a:rPr lang="pt-PT" altLang="pt-PT" sz="2800" i="1" kern="0" dirty="0">
                <a:solidFill>
                  <a:srgbClr val="002060"/>
                </a:solidFill>
              </a:rPr>
              <a:t>sagrado Concílio insiste com </a:t>
            </a:r>
            <a:r>
              <a:rPr lang="pt-PT" altLang="pt-PT" sz="2800" i="1" kern="0" dirty="0">
                <a:solidFill>
                  <a:srgbClr val="002060"/>
                </a:solidFill>
                <a:latin typeface="Calibri" panose="020F0502020204030204" pitchFamily="34" charset="0"/>
              </a:rPr>
              <a:t>todos</a:t>
            </a:r>
            <a:r>
              <a:rPr lang="pt-PT" altLang="pt-PT" sz="2800" i="1" kern="0" dirty="0">
                <a:solidFill>
                  <a:srgbClr val="002060"/>
                </a:solidFill>
              </a:rPr>
              <a:t>, indivíduos e autoridades, para que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, recordados </a:t>
            </a:r>
            <a:r>
              <a:rPr lang="pt-PT" altLang="pt-PT" sz="2800" i="1" kern="0" dirty="0">
                <a:solidFill>
                  <a:srgbClr val="002060"/>
                </a:solidFill>
              </a:rPr>
              <a:t>daquela palavra dos Padres 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─ «</a:t>
            </a:r>
            <a:r>
              <a:rPr lang="pt-PT" altLang="pt-PT" sz="2800" i="1" kern="0" dirty="0">
                <a:solidFill>
                  <a:srgbClr val="002060"/>
                </a:solidFill>
              </a:rPr>
              <a:t>alimenta o que padece fome, porque, se o não alimentaste, mataste-o» 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─ repartam </a:t>
            </a:r>
            <a:r>
              <a:rPr lang="pt-PT" altLang="pt-PT" sz="2800" i="1" kern="0" dirty="0">
                <a:solidFill>
                  <a:srgbClr val="002060"/>
                </a:solidFill>
              </a:rPr>
              <a:t>realmente e distribuam os seus bens, procurando sobretudo prover esses indivíduos e povos daqueles auxílios que lhes permitam ajudar-se e desenvolver-se a si mesmos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.</a:t>
            </a:r>
            <a:r>
              <a:rPr lang="en-US" altLang="pt-PT" sz="2800" kern="0" dirty="0" smtClean="0">
                <a:solidFill>
                  <a:srgbClr val="002060"/>
                </a:solidFill>
              </a:rPr>
              <a:t>” </a:t>
            </a:r>
          </a:p>
          <a:p>
            <a:pPr lvl="0" fontAlgn="base">
              <a:spcAft>
                <a:spcPct val="0"/>
              </a:spcAft>
            </a:pPr>
            <a:endParaRPr lang="en-US" altLang="pt-PT" sz="2800" kern="0" dirty="0">
              <a:solidFill>
                <a:srgbClr val="002060"/>
              </a:solidFill>
            </a:endParaRPr>
          </a:p>
          <a:p>
            <a:pPr lvl="0" algn="r" fontAlgn="base">
              <a:spcAft>
                <a:spcPct val="0"/>
              </a:spcAft>
            </a:pPr>
            <a:r>
              <a:rPr lang="en-US" altLang="pt-PT" sz="2800" kern="0" dirty="0" smtClean="0">
                <a:solidFill>
                  <a:srgbClr val="002060"/>
                </a:solidFill>
              </a:rPr>
              <a:t>(</a:t>
            </a:r>
            <a:r>
              <a:rPr lang="en-US" altLang="pt-PT" sz="2800" kern="0" dirty="0" err="1" smtClean="0">
                <a:solidFill>
                  <a:srgbClr val="002060"/>
                </a:solidFill>
              </a:rPr>
              <a:t>Ibidem</a:t>
            </a:r>
            <a:r>
              <a:rPr lang="en-US" altLang="pt-PT" sz="2800" kern="0" dirty="0" smtClean="0">
                <a:solidFill>
                  <a:srgbClr val="002060"/>
                </a:solidFill>
              </a:rPr>
              <a:t>)</a:t>
            </a: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pt-PT" sz="2800" kern="0" dirty="0" smtClean="0">
                <a:solidFill>
                  <a:srgbClr val="002060"/>
                </a:solidFill>
              </a:rPr>
              <a:t>------------------------------------------------------------------</a:t>
            </a:r>
          </a:p>
          <a:p>
            <a:pPr lvl="0" fontAlgn="base">
              <a:spcAft>
                <a:spcPct val="0"/>
              </a:spcAft>
            </a:pPr>
            <a:endParaRPr lang="pt-PT" altLang="pt-PT" sz="2400" kern="0" dirty="0">
              <a:solidFill>
                <a:srgbClr val="002060"/>
              </a:solidFill>
            </a:endParaRPr>
          </a:p>
          <a:p>
            <a:pPr lvl="0" fontAlgn="base">
              <a:spcAft>
                <a:spcPct val="0"/>
              </a:spcAft>
            </a:pPr>
            <a:r>
              <a:rPr lang="pt-PT" altLang="pt-PT" sz="2400" kern="0" dirty="0" smtClean="0">
                <a:solidFill>
                  <a:srgbClr val="002060"/>
                </a:solidFill>
              </a:rPr>
              <a:t>A </a:t>
            </a:r>
            <a:r>
              <a:rPr lang="pt-PT" altLang="pt-PT" sz="2400" kern="0" dirty="0">
                <a:solidFill>
                  <a:srgbClr val="002060"/>
                </a:solidFill>
              </a:rPr>
              <a:t>situação (contexto) reforça e agrava o direito/dever. </a:t>
            </a:r>
            <a:r>
              <a:rPr lang="pt-PT" altLang="pt-PT" sz="2400" kern="0" dirty="0" smtClean="0">
                <a:solidFill>
                  <a:srgbClr val="002060"/>
                </a:solidFill>
              </a:rPr>
              <a:t>Não </a:t>
            </a:r>
            <a:r>
              <a:rPr lang="pt-PT" altLang="pt-PT" sz="2400" kern="0" dirty="0">
                <a:solidFill>
                  <a:srgbClr val="002060"/>
                </a:solidFill>
              </a:rPr>
              <a:t>o cria</a:t>
            </a:r>
            <a:r>
              <a:rPr lang="pt-PT" altLang="pt-PT" sz="2400" kern="0" dirty="0" smtClean="0">
                <a:solidFill>
                  <a:srgbClr val="002060"/>
                </a:solidFill>
              </a:rPr>
              <a:t>.</a:t>
            </a:r>
            <a:endParaRPr lang="pt-PT" altLang="pt-PT" sz="2400" kern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28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27</a:t>
            </a:fld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403548" y="476672"/>
            <a:ext cx="8352928" cy="5940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indent="-342900" fontAlgn="base">
              <a:spcAft>
                <a:spcPct val="0"/>
              </a:spcAft>
            </a:pPr>
            <a:r>
              <a:rPr lang="pt-PT" altLang="pt-PT" sz="2800" kern="0" dirty="0" smtClean="0">
                <a:solidFill>
                  <a:srgbClr val="002060"/>
                </a:solidFill>
              </a:rPr>
              <a:t>“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Sendo </a:t>
            </a:r>
            <a:r>
              <a:rPr lang="pt-PT" altLang="pt-PT" sz="2800" i="1" kern="0" dirty="0">
                <a:solidFill>
                  <a:srgbClr val="002060"/>
                </a:solidFill>
              </a:rPr>
              <a:t>tão numerosos os que no mundo padecem fome, 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o </a:t>
            </a:r>
            <a:r>
              <a:rPr lang="pt-PT" altLang="pt-PT" sz="2800" i="1" kern="0" dirty="0">
                <a:solidFill>
                  <a:srgbClr val="002060"/>
                </a:solidFill>
              </a:rPr>
              <a:t>sagrado Concílio </a:t>
            </a:r>
            <a:r>
              <a:rPr lang="pt-PT" altLang="pt-PT" sz="2800" b="1" i="1" kern="0" dirty="0">
                <a:solidFill>
                  <a:srgbClr val="002060"/>
                </a:solidFill>
              </a:rPr>
              <a:t>insiste com </a:t>
            </a:r>
            <a:r>
              <a:rPr lang="pt-PT" altLang="pt-PT" sz="2800" b="1" i="1" kern="0" dirty="0">
                <a:solidFill>
                  <a:srgbClr val="002060"/>
                </a:solidFill>
                <a:latin typeface="Calibri" panose="020F0502020204030204" pitchFamily="34" charset="0"/>
              </a:rPr>
              <a:t>todos</a:t>
            </a:r>
            <a:r>
              <a:rPr lang="pt-PT" altLang="pt-PT" sz="2800" b="1" i="1" kern="0" dirty="0">
                <a:solidFill>
                  <a:srgbClr val="002060"/>
                </a:solidFill>
              </a:rPr>
              <a:t>, indivíduos e autoridades, </a:t>
            </a:r>
            <a:r>
              <a:rPr lang="pt-PT" altLang="pt-PT" sz="2800" i="1" kern="0" dirty="0">
                <a:solidFill>
                  <a:srgbClr val="002060"/>
                </a:solidFill>
              </a:rPr>
              <a:t>para que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, recordados </a:t>
            </a:r>
            <a:r>
              <a:rPr lang="pt-PT" altLang="pt-PT" sz="2800" i="1" kern="0" dirty="0">
                <a:solidFill>
                  <a:srgbClr val="002060"/>
                </a:solidFill>
              </a:rPr>
              <a:t>daquela palavra dos Padres 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─ «</a:t>
            </a:r>
            <a:r>
              <a:rPr lang="pt-PT" altLang="pt-PT" sz="2800" i="1" kern="0" dirty="0">
                <a:solidFill>
                  <a:srgbClr val="002060"/>
                </a:solidFill>
              </a:rPr>
              <a:t>alimenta o que padece fome, porque, se o não alimentaste, mataste-o» 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─ repartam </a:t>
            </a:r>
            <a:r>
              <a:rPr lang="pt-PT" altLang="pt-PT" sz="2800" i="1" kern="0" dirty="0">
                <a:solidFill>
                  <a:srgbClr val="002060"/>
                </a:solidFill>
              </a:rPr>
              <a:t>realmente e distribuam os seus bens, procurando sobretudo prover esses indivíduos e povos daqueles auxílios que lhes permitam ajudar-se e desenvolver-se a si mesmos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.</a:t>
            </a:r>
            <a:r>
              <a:rPr lang="en-US" altLang="pt-PT" sz="2800" kern="0" dirty="0" smtClean="0">
                <a:solidFill>
                  <a:srgbClr val="002060"/>
                </a:solidFill>
              </a:rPr>
              <a:t>” </a:t>
            </a:r>
          </a:p>
          <a:p>
            <a:pPr lvl="0" indent="-342900" fontAlgn="base">
              <a:spcAft>
                <a:spcPct val="0"/>
              </a:spcAft>
            </a:pPr>
            <a:endParaRPr lang="en-US" altLang="pt-PT" sz="2800" kern="0" dirty="0">
              <a:solidFill>
                <a:srgbClr val="002060"/>
              </a:solidFill>
            </a:endParaRPr>
          </a:p>
          <a:p>
            <a:pPr lvl="0" indent="-342900" algn="r" fontAlgn="base">
              <a:spcAft>
                <a:spcPct val="0"/>
              </a:spcAft>
            </a:pPr>
            <a:r>
              <a:rPr lang="en-US" altLang="pt-PT" sz="2800" kern="0" dirty="0" smtClean="0">
                <a:solidFill>
                  <a:srgbClr val="002060"/>
                </a:solidFill>
              </a:rPr>
              <a:t>(</a:t>
            </a:r>
            <a:r>
              <a:rPr lang="en-US" altLang="pt-PT" sz="2400" kern="0" dirty="0" err="1" smtClean="0">
                <a:solidFill>
                  <a:srgbClr val="002060"/>
                </a:solidFill>
              </a:rPr>
              <a:t>Ibidem</a:t>
            </a:r>
            <a:r>
              <a:rPr lang="en-US" altLang="pt-PT" sz="2800" kern="0" dirty="0" smtClean="0">
                <a:solidFill>
                  <a:srgbClr val="002060"/>
                </a:solidFill>
              </a:rPr>
              <a:t>)</a:t>
            </a:r>
          </a:p>
          <a:p>
            <a:pPr lvl="0" indent="-342900" fontAlgn="base">
              <a:spcAft>
                <a:spcPct val="0"/>
              </a:spcAft>
            </a:pPr>
            <a:r>
              <a:rPr lang="en-US" altLang="pt-PT" sz="2800" kern="0" dirty="0" smtClean="0">
                <a:solidFill>
                  <a:srgbClr val="002060"/>
                </a:solidFill>
              </a:rPr>
              <a:t>-------------------------------------------------------------------------</a:t>
            </a:r>
          </a:p>
          <a:p>
            <a:pPr lvl="0" indent="-342900" fontAlgn="base">
              <a:spcAft>
                <a:spcPct val="0"/>
              </a:spcAft>
            </a:pPr>
            <a:endParaRPr lang="en-US" altLang="pt-PT" sz="2400" kern="0" dirty="0" smtClean="0">
              <a:solidFill>
                <a:srgbClr val="6B1B26"/>
              </a:solidFill>
            </a:endParaRPr>
          </a:p>
          <a:p>
            <a:pPr lvl="0" indent="-342900" fontAlgn="base">
              <a:spcAft>
                <a:spcPct val="0"/>
              </a:spcAft>
            </a:pPr>
            <a:r>
              <a:rPr lang="en-US" altLang="pt-PT" sz="2400" kern="0" dirty="0" err="1" smtClean="0">
                <a:solidFill>
                  <a:srgbClr val="6B1B26"/>
                </a:solidFill>
              </a:rPr>
              <a:t>Recomendação</a:t>
            </a:r>
            <a:r>
              <a:rPr lang="en-US" altLang="pt-PT" sz="2400" kern="0" dirty="0" smtClean="0">
                <a:solidFill>
                  <a:srgbClr val="6B1B26"/>
                </a:solidFill>
              </a:rPr>
              <a:t> universal. </a:t>
            </a:r>
          </a:p>
          <a:p>
            <a:pPr lvl="0" indent="-342900" fontAlgn="base">
              <a:spcAft>
                <a:spcPct val="0"/>
              </a:spcAft>
            </a:pPr>
            <a:r>
              <a:rPr lang="en-US" altLang="pt-PT" sz="2400" kern="0" dirty="0" err="1" smtClean="0">
                <a:solidFill>
                  <a:srgbClr val="6B1B26"/>
                </a:solidFill>
              </a:rPr>
              <a:t>Ninguém</a:t>
            </a:r>
            <a:r>
              <a:rPr lang="en-US" altLang="pt-PT" sz="2400" kern="0" dirty="0" smtClean="0">
                <a:solidFill>
                  <a:srgbClr val="6B1B26"/>
                </a:solidFill>
              </a:rPr>
              <a:t> </a:t>
            </a:r>
            <a:r>
              <a:rPr lang="en-US" altLang="pt-PT" sz="2400" kern="0" dirty="0" err="1" smtClean="0">
                <a:solidFill>
                  <a:srgbClr val="6B1B26"/>
                </a:solidFill>
              </a:rPr>
              <a:t>está</a:t>
            </a:r>
            <a:r>
              <a:rPr lang="en-US" altLang="pt-PT" sz="2400" kern="0" dirty="0" smtClean="0">
                <a:solidFill>
                  <a:srgbClr val="6B1B26"/>
                </a:solidFill>
              </a:rPr>
              <a:t> </a:t>
            </a:r>
            <a:r>
              <a:rPr lang="en-US" altLang="pt-PT" sz="2400" kern="0" dirty="0" err="1" smtClean="0">
                <a:solidFill>
                  <a:srgbClr val="6B1B26"/>
                </a:solidFill>
              </a:rPr>
              <a:t>isento</a:t>
            </a:r>
            <a:r>
              <a:rPr lang="en-US" altLang="pt-PT" sz="2400" kern="0" dirty="0" smtClean="0">
                <a:solidFill>
                  <a:srgbClr val="6B1B26"/>
                </a:solidFill>
              </a:rPr>
              <a:t>.</a:t>
            </a:r>
            <a:endParaRPr lang="pt-PT" altLang="pt-PT" sz="2400" kern="0" dirty="0">
              <a:solidFill>
                <a:srgbClr val="6B1B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99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28</a:t>
            </a:fld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403548" y="476672"/>
            <a:ext cx="8352928" cy="5940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indent="-342900" fontAlgn="base">
              <a:spcAft>
                <a:spcPct val="0"/>
              </a:spcAft>
            </a:pPr>
            <a:r>
              <a:rPr lang="pt-PT" altLang="pt-PT" sz="2800" kern="0" dirty="0" smtClean="0">
                <a:solidFill>
                  <a:srgbClr val="002060"/>
                </a:solidFill>
              </a:rPr>
              <a:t>“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Sendo </a:t>
            </a:r>
            <a:r>
              <a:rPr lang="pt-PT" altLang="pt-PT" sz="2800" i="1" kern="0" dirty="0">
                <a:solidFill>
                  <a:srgbClr val="002060"/>
                </a:solidFill>
              </a:rPr>
              <a:t>tão numerosos os que no mundo padecem fome, 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o </a:t>
            </a:r>
            <a:r>
              <a:rPr lang="pt-PT" altLang="pt-PT" sz="2800" i="1" kern="0" dirty="0">
                <a:solidFill>
                  <a:srgbClr val="002060"/>
                </a:solidFill>
              </a:rPr>
              <a:t>sagrado Concílio insiste com </a:t>
            </a:r>
            <a:r>
              <a:rPr lang="pt-PT" altLang="pt-PT" sz="2800" i="1" kern="0" dirty="0">
                <a:solidFill>
                  <a:srgbClr val="002060"/>
                </a:solidFill>
                <a:latin typeface="Calibri" panose="020F0502020204030204" pitchFamily="34" charset="0"/>
              </a:rPr>
              <a:t>todos</a:t>
            </a:r>
            <a:r>
              <a:rPr lang="pt-PT" altLang="pt-PT" sz="2800" i="1" kern="0" dirty="0">
                <a:solidFill>
                  <a:srgbClr val="002060"/>
                </a:solidFill>
              </a:rPr>
              <a:t>, indivíduos e autoridades, para que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, recordados </a:t>
            </a:r>
            <a:r>
              <a:rPr lang="pt-PT" altLang="pt-PT" sz="2800" i="1" kern="0" dirty="0">
                <a:solidFill>
                  <a:srgbClr val="002060"/>
                </a:solidFill>
              </a:rPr>
              <a:t>daquela palavra dos Padres 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─ </a:t>
            </a:r>
            <a:r>
              <a:rPr lang="pt-PT" altLang="pt-PT" sz="2800" b="1" i="1" kern="0" dirty="0" smtClean="0">
                <a:solidFill>
                  <a:srgbClr val="002060"/>
                </a:solidFill>
              </a:rPr>
              <a:t>«</a:t>
            </a:r>
            <a:r>
              <a:rPr lang="pt-PT" altLang="pt-PT" sz="2800" b="1" i="1" kern="0" dirty="0">
                <a:solidFill>
                  <a:srgbClr val="002060"/>
                </a:solidFill>
              </a:rPr>
              <a:t>alimenta o que padece fome, porque, se o não alimentaste, mataste-o» 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─ repartam </a:t>
            </a:r>
            <a:r>
              <a:rPr lang="pt-PT" altLang="pt-PT" sz="2800" i="1" kern="0" dirty="0">
                <a:solidFill>
                  <a:srgbClr val="002060"/>
                </a:solidFill>
              </a:rPr>
              <a:t>realmente e distribuam os seus bens, procurando sobretudo prover esses indivíduos e povos daqueles auxílios que lhes permitam ajudar-se e desenvolver-se a si mesmos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.</a:t>
            </a:r>
            <a:r>
              <a:rPr lang="en-US" altLang="pt-PT" sz="2800" kern="0" dirty="0" smtClean="0">
                <a:solidFill>
                  <a:srgbClr val="002060"/>
                </a:solidFill>
              </a:rPr>
              <a:t>” </a:t>
            </a:r>
          </a:p>
          <a:p>
            <a:pPr lvl="0" indent="-342900" fontAlgn="base">
              <a:spcAft>
                <a:spcPct val="0"/>
              </a:spcAft>
            </a:pPr>
            <a:endParaRPr lang="en-US" altLang="pt-PT" sz="2800" kern="0" dirty="0">
              <a:solidFill>
                <a:srgbClr val="002060"/>
              </a:solidFill>
            </a:endParaRPr>
          </a:p>
          <a:p>
            <a:pPr lvl="0" indent="-342900" algn="r" fontAlgn="base">
              <a:spcAft>
                <a:spcPct val="0"/>
              </a:spcAft>
            </a:pPr>
            <a:r>
              <a:rPr lang="en-US" altLang="pt-PT" sz="2800" kern="0" dirty="0" smtClean="0">
                <a:solidFill>
                  <a:srgbClr val="002060"/>
                </a:solidFill>
              </a:rPr>
              <a:t>(</a:t>
            </a:r>
            <a:r>
              <a:rPr lang="en-US" altLang="pt-PT" sz="2400" kern="0" dirty="0" err="1" smtClean="0">
                <a:solidFill>
                  <a:srgbClr val="002060"/>
                </a:solidFill>
              </a:rPr>
              <a:t>Ibidem</a:t>
            </a:r>
            <a:r>
              <a:rPr lang="en-US" altLang="pt-PT" sz="2800" kern="0" dirty="0" smtClean="0">
                <a:solidFill>
                  <a:srgbClr val="002060"/>
                </a:solidFill>
              </a:rPr>
              <a:t>)</a:t>
            </a:r>
          </a:p>
          <a:p>
            <a:pPr lvl="0" indent="-342900" fontAlgn="base">
              <a:spcAft>
                <a:spcPct val="0"/>
              </a:spcAft>
            </a:pPr>
            <a:r>
              <a:rPr lang="en-US" altLang="pt-PT" sz="2800" kern="0" dirty="0" smtClean="0">
                <a:solidFill>
                  <a:srgbClr val="002060"/>
                </a:solidFill>
              </a:rPr>
              <a:t>-------------------------------------------------------------------------</a:t>
            </a:r>
          </a:p>
          <a:p>
            <a:pPr lvl="0" indent="-342900" fontAlgn="base">
              <a:spcAft>
                <a:spcPct val="0"/>
              </a:spcAft>
            </a:pPr>
            <a:endParaRPr lang="en-US" altLang="pt-PT" sz="2400" kern="0" dirty="0">
              <a:solidFill>
                <a:srgbClr val="6B1B26"/>
              </a:solidFill>
            </a:endParaRPr>
          </a:p>
          <a:p>
            <a:pPr lvl="0" indent="-342900" fontAlgn="base">
              <a:spcAft>
                <a:spcPct val="0"/>
              </a:spcAft>
            </a:pPr>
            <a:r>
              <a:rPr lang="en-US" altLang="pt-PT" sz="2400" kern="0" dirty="0" err="1" smtClean="0">
                <a:solidFill>
                  <a:srgbClr val="6B1B26"/>
                </a:solidFill>
              </a:rPr>
              <a:t>Recomendação</a:t>
            </a:r>
            <a:r>
              <a:rPr lang="en-US" altLang="pt-PT" sz="2400" kern="0" dirty="0" smtClean="0">
                <a:solidFill>
                  <a:srgbClr val="6B1B26"/>
                </a:solidFill>
              </a:rPr>
              <a:t> universal. </a:t>
            </a:r>
          </a:p>
          <a:p>
            <a:pPr lvl="0" indent="-342900" fontAlgn="base">
              <a:spcAft>
                <a:spcPct val="0"/>
              </a:spcAft>
            </a:pPr>
            <a:r>
              <a:rPr lang="en-US" altLang="pt-PT" sz="2400" kern="0" dirty="0" err="1" smtClean="0">
                <a:solidFill>
                  <a:srgbClr val="6B1B26"/>
                </a:solidFill>
              </a:rPr>
              <a:t>Ninguém</a:t>
            </a:r>
            <a:r>
              <a:rPr lang="en-US" altLang="pt-PT" sz="2400" kern="0" dirty="0" smtClean="0">
                <a:solidFill>
                  <a:srgbClr val="6B1B26"/>
                </a:solidFill>
              </a:rPr>
              <a:t> </a:t>
            </a:r>
            <a:r>
              <a:rPr lang="en-US" altLang="pt-PT" sz="2400" kern="0" dirty="0" err="1" smtClean="0">
                <a:solidFill>
                  <a:srgbClr val="6B1B26"/>
                </a:solidFill>
              </a:rPr>
              <a:t>está</a:t>
            </a:r>
            <a:r>
              <a:rPr lang="en-US" altLang="pt-PT" sz="2400" kern="0" dirty="0" smtClean="0">
                <a:solidFill>
                  <a:srgbClr val="6B1B26"/>
                </a:solidFill>
              </a:rPr>
              <a:t> </a:t>
            </a:r>
            <a:r>
              <a:rPr lang="en-US" altLang="pt-PT" sz="2400" kern="0" dirty="0" err="1" smtClean="0">
                <a:solidFill>
                  <a:srgbClr val="6B1B26"/>
                </a:solidFill>
              </a:rPr>
              <a:t>isento</a:t>
            </a:r>
            <a:r>
              <a:rPr lang="en-US" altLang="pt-PT" sz="2400" kern="0" dirty="0" smtClean="0">
                <a:solidFill>
                  <a:srgbClr val="6B1B26"/>
                </a:solidFill>
              </a:rPr>
              <a:t>.</a:t>
            </a:r>
            <a:endParaRPr lang="pt-PT" altLang="pt-PT" sz="2400" kern="0" dirty="0">
              <a:solidFill>
                <a:srgbClr val="6B1B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00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29</a:t>
            </a:fld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410866" y="548680"/>
            <a:ext cx="8352928" cy="55707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indent="-342900" fontAlgn="base">
              <a:spcAft>
                <a:spcPct val="0"/>
              </a:spcAft>
            </a:pPr>
            <a:r>
              <a:rPr lang="pt-PT" altLang="pt-PT" sz="2800" kern="0" dirty="0" smtClean="0">
                <a:solidFill>
                  <a:srgbClr val="002060"/>
                </a:solidFill>
              </a:rPr>
              <a:t>“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Sendo </a:t>
            </a:r>
            <a:r>
              <a:rPr lang="pt-PT" altLang="pt-PT" sz="2800" i="1" kern="0" dirty="0">
                <a:solidFill>
                  <a:srgbClr val="002060"/>
                </a:solidFill>
              </a:rPr>
              <a:t>tão numerosos os que no mundo padecem fome, 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o </a:t>
            </a:r>
            <a:r>
              <a:rPr lang="pt-PT" altLang="pt-PT" sz="2800" i="1" kern="0" dirty="0">
                <a:solidFill>
                  <a:srgbClr val="002060"/>
                </a:solidFill>
              </a:rPr>
              <a:t>sagrado Concílio insiste com </a:t>
            </a:r>
            <a:r>
              <a:rPr lang="pt-PT" altLang="pt-PT" sz="2800" i="1" kern="0" dirty="0">
                <a:solidFill>
                  <a:srgbClr val="002060"/>
                </a:solidFill>
                <a:latin typeface="Calibri" panose="020F0502020204030204" pitchFamily="34" charset="0"/>
              </a:rPr>
              <a:t>todos</a:t>
            </a:r>
            <a:r>
              <a:rPr lang="pt-PT" altLang="pt-PT" sz="2800" i="1" kern="0" dirty="0">
                <a:solidFill>
                  <a:srgbClr val="002060"/>
                </a:solidFill>
              </a:rPr>
              <a:t>, indivíduos e autoridades, para que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, recordados </a:t>
            </a:r>
            <a:r>
              <a:rPr lang="pt-PT" altLang="pt-PT" sz="2800" i="1" kern="0" dirty="0">
                <a:solidFill>
                  <a:srgbClr val="002060"/>
                </a:solidFill>
              </a:rPr>
              <a:t>daquela palavra dos Padres 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─ «</a:t>
            </a:r>
            <a:r>
              <a:rPr lang="pt-PT" altLang="pt-PT" sz="2800" i="1" kern="0" dirty="0">
                <a:solidFill>
                  <a:srgbClr val="002060"/>
                </a:solidFill>
              </a:rPr>
              <a:t>alimenta o que padece fome, porque, se o não alimentaste, mataste-o» 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─ </a:t>
            </a:r>
            <a:r>
              <a:rPr lang="pt-PT" altLang="pt-PT" sz="2800" b="1" i="1" kern="0" dirty="0" smtClean="0">
                <a:solidFill>
                  <a:srgbClr val="002060"/>
                </a:solidFill>
              </a:rPr>
              <a:t>repartam </a:t>
            </a:r>
            <a:r>
              <a:rPr lang="pt-PT" altLang="pt-PT" sz="2800" b="1" i="1" kern="0" dirty="0">
                <a:solidFill>
                  <a:srgbClr val="002060"/>
                </a:solidFill>
              </a:rPr>
              <a:t>realmente e distribuam os seus bens, </a:t>
            </a:r>
            <a:r>
              <a:rPr lang="pt-PT" altLang="pt-PT" sz="2800" i="1" kern="0" dirty="0">
                <a:solidFill>
                  <a:srgbClr val="002060"/>
                </a:solidFill>
              </a:rPr>
              <a:t>procurando sobretudo prover esses indivíduos e povos daqueles auxílios que lhes permitam ajudar-se e desenvolver-se a si mesmos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.</a:t>
            </a:r>
            <a:r>
              <a:rPr lang="en-US" altLang="pt-PT" sz="2800" kern="0" dirty="0" smtClean="0">
                <a:solidFill>
                  <a:srgbClr val="002060"/>
                </a:solidFill>
              </a:rPr>
              <a:t>” </a:t>
            </a:r>
          </a:p>
          <a:p>
            <a:pPr lvl="0" indent="-342900" fontAlgn="base">
              <a:spcAft>
                <a:spcPct val="0"/>
              </a:spcAft>
            </a:pPr>
            <a:endParaRPr lang="en-US" altLang="pt-PT" sz="2800" kern="0" dirty="0">
              <a:solidFill>
                <a:srgbClr val="002060"/>
              </a:solidFill>
            </a:endParaRPr>
          </a:p>
          <a:p>
            <a:pPr lvl="0" indent="-342900" algn="r" fontAlgn="base">
              <a:spcAft>
                <a:spcPct val="0"/>
              </a:spcAft>
            </a:pPr>
            <a:r>
              <a:rPr lang="en-US" altLang="pt-PT" sz="2800" kern="0" dirty="0" smtClean="0">
                <a:solidFill>
                  <a:srgbClr val="002060"/>
                </a:solidFill>
              </a:rPr>
              <a:t>(</a:t>
            </a:r>
            <a:r>
              <a:rPr lang="en-US" altLang="pt-PT" sz="2800" kern="0" dirty="0" err="1" smtClean="0">
                <a:solidFill>
                  <a:srgbClr val="002060"/>
                </a:solidFill>
              </a:rPr>
              <a:t>Ibidem</a:t>
            </a:r>
            <a:r>
              <a:rPr lang="en-US" altLang="pt-PT" sz="2800" kern="0" dirty="0" smtClean="0">
                <a:solidFill>
                  <a:srgbClr val="002060"/>
                </a:solidFill>
              </a:rPr>
              <a:t>)</a:t>
            </a:r>
          </a:p>
          <a:p>
            <a:pPr lvl="0" indent="-342900" fontAlgn="base">
              <a:spcAft>
                <a:spcPct val="0"/>
              </a:spcAft>
            </a:pPr>
            <a:r>
              <a:rPr lang="en-US" altLang="pt-PT" sz="2800" kern="0" dirty="0" smtClean="0">
                <a:solidFill>
                  <a:srgbClr val="002060"/>
                </a:solidFill>
              </a:rPr>
              <a:t>--------------------------------------------------------------------------</a:t>
            </a:r>
          </a:p>
          <a:p>
            <a:pPr lvl="0" indent="-342900" fontAlgn="base">
              <a:spcAft>
                <a:spcPct val="0"/>
              </a:spcAft>
            </a:pPr>
            <a:r>
              <a:rPr lang="en-US" altLang="pt-PT" sz="2400" kern="0" dirty="0" err="1" smtClean="0">
                <a:solidFill>
                  <a:srgbClr val="002060"/>
                </a:solidFill>
              </a:rPr>
              <a:t>Não</a:t>
            </a:r>
            <a:r>
              <a:rPr lang="en-US" altLang="pt-PT" sz="2400" kern="0" dirty="0" smtClean="0">
                <a:solidFill>
                  <a:srgbClr val="002060"/>
                </a:solidFill>
              </a:rPr>
              <a:t> </a:t>
            </a:r>
            <a:r>
              <a:rPr lang="en-US" altLang="pt-PT" sz="2400" kern="0" dirty="0" err="1" smtClean="0">
                <a:solidFill>
                  <a:srgbClr val="002060"/>
                </a:solidFill>
              </a:rPr>
              <a:t>quer</a:t>
            </a:r>
            <a:r>
              <a:rPr lang="en-US" altLang="pt-PT" sz="2400" kern="0" dirty="0" smtClean="0">
                <a:solidFill>
                  <a:srgbClr val="002060"/>
                </a:solidFill>
              </a:rPr>
              <a:t> </a:t>
            </a:r>
            <a:r>
              <a:rPr lang="en-US" altLang="pt-PT" sz="2400" kern="0" dirty="0" err="1" smtClean="0">
                <a:solidFill>
                  <a:srgbClr val="002060"/>
                </a:solidFill>
              </a:rPr>
              <a:t>dizer</a:t>
            </a:r>
            <a:r>
              <a:rPr lang="en-US" altLang="pt-PT" sz="2400" kern="0" dirty="0" smtClean="0">
                <a:solidFill>
                  <a:srgbClr val="002060"/>
                </a:solidFill>
              </a:rPr>
              <a:t> </a:t>
            </a:r>
            <a:r>
              <a:rPr lang="en-US" altLang="pt-PT" sz="2400" kern="0" dirty="0" err="1" smtClean="0">
                <a:solidFill>
                  <a:srgbClr val="002060"/>
                </a:solidFill>
              </a:rPr>
              <a:t>que</a:t>
            </a:r>
            <a:r>
              <a:rPr lang="en-US" altLang="pt-PT" sz="2400" kern="0" dirty="0" smtClean="0">
                <a:solidFill>
                  <a:srgbClr val="002060"/>
                </a:solidFill>
              </a:rPr>
              <a:t> o </a:t>
            </a:r>
            <a:r>
              <a:rPr lang="en-US" altLang="pt-PT" sz="2400" kern="0" dirty="0" err="1" smtClean="0">
                <a:solidFill>
                  <a:srgbClr val="002060"/>
                </a:solidFill>
              </a:rPr>
              <a:t>problema</a:t>
            </a:r>
            <a:r>
              <a:rPr lang="en-US" altLang="pt-PT" sz="2400" kern="0" dirty="0" smtClean="0">
                <a:solidFill>
                  <a:srgbClr val="002060"/>
                </a:solidFill>
              </a:rPr>
              <a:t> </a:t>
            </a:r>
            <a:r>
              <a:rPr lang="en-US" altLang="pt-PT" sz="2400" kern="0" dirty="0" err="1" smtClean="0">
                <a:solidFill>
                  <a:srgbClr val="002060"/>
                </a:solidFill>
              </a:rPr>
              <a:t>seja</a:t>
            </a:r>
            <a:r>
              <a:rPr lang="en-US" altLang="pt-PT" sz="2400" kern="0" dirty="0" smtClean="0">
                <a:solidFill>
                  <a:srgbClr val="002060"/>
                </a:solidFill>
              </a:rPr>
              <a:t> </a:t>
            </a:r>
            <a:r>
              <a:rPr lang="en-US" altLang="pt-PT" sz="2400" kern="0" dirty="0" err="1" smtClean="0">
                <a:solidFill>
                  <a:srgbClr val="002060"/>
                </a:solidFill>
              </a:rPr>
              <a:t>apenas</a:t>
            </a:r>
            <a:r>
              <a:rPr lang="en-US" altLang="pt-PT" sz="2400" kern="0" dirty="0" smtClean="0">
                <a:solidFill>
                  <a:srgbClr val="002060"/>
                </a:solidFill>
              </a:rPr>
              <a:t> </a:t>
            </a:r>
            <a:r>
              <a:rPr lang="en-US" altLang="pt-PT" sz="2400" kern="0" dirty="0" err="1" smtClean="0">
                <a:solidFill>
                  <a:srgbClr val="002060"/>
                </a:solidFill>
              </a:rPr>
              <a:t>uma</a:t>
            </a:r>
            <a:r>
              <a:rPr lang="en-US" altLang="pt-PT" sz="2400" kern="0" dirty="0" smtClean="0">
                <a:solidFill>
                  <a:srgbClr val="002060"/>
                </a:solidFill>
              </a:rPr>
              <a:t> </a:t>
            </a:r>
            <a:r>
              <a:rPr lang="en-US" altLang="pt-PT" sz="2400" kern="0" dirty="0" err="1" smtClean="0">
                <a:solidFill>
                  <a:srgbClr val="002060"/>
                </a:solidFill>
              </a:rPr>
              <a:t>questão</a:t>
            </a:r>
            <a:r>
              <a:rPr lang="en-US" altLang="pt-PT" sz="2400" kern="0" dirty="0" smtClean="0">
                <a:solidFill>
                  <a:srgbClr val="002060"/>
                </a:solidFill>
              </a:rPr>
              <a:t> de </a:t>
            </a:r>
            <a:r>
              <a:rPr lang="en-US" altLang="pt-PT" sz="2400" kern="0" dirty="0" err="1" smtClean="0">
                <a:solidFill>
                  <a:srgbClr val="FF0000"/>
                </a:solidFill>
              </a:rPr>
              <a:t>repartição</a:t>
            </a:r>
            <a:r>
              <a:rPr lang="en-US" altLang="pt-PT" sz="2400" kern="0" dirty="0" smtClean="0">
                <a:solidFill>
                  <a:srgbClr val="002060"/>
                </a:solidFill>
              </a:rPr>
              <a:t>.</a:t>
            </a:r>
            <a:endParaRPr lang="pt-PT" altLang="pt-PT" sz="2400" kern="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51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ângulo 1"/>
          <p:cNvSpPr/>
          <p:nvPr/>
        </p:nvSpPr>
        <p:spPr>
          <a:xfrm>
            <a:off x="899592" y="836712"/>
            <a:ext cx="73448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dirty="0" smtClean="0">
                <a:solidFill>
                  <a:srgbClr val="002060"/>
                </a:solidFill>
                <a:effectLst/>
                <a:ea typeface="Times New Roman"/>
              </a:rPr>
              <a:t>“para a Igreja, ensinar e difundir a doutrina social </a:t>
            </a:r>
            <a:r>
              <a:rPr lang="pt-PT" sz="3200" dirty="0" smtClean="0">
                <a:solidFill>
                  <a:srgbClr val="FF0000"/>
                </a:solidFill>
                <a:effectLst/>
                <a:ea typeface="Times New Roman"/>
              </a:rPr>
              <a:t>pertence à sua missão evangelizadora </a:t>
            </a:r>
            <a:r>
              <a:rPr lang="pt-PT" sz="3200" dirty="0" smtClean="0">
                <a:solidFill>
                  <a:srgbClr val="002060"/>
                </a:solidFill>
                <a:effectLst/>
                <a:ea typeface="Times New Roman"/>
              </a:rPr>
              <a:t>e </a:t>
            </a:r>
            <a:r>
              <a:rPr lang="pt-PT" sz="3200" dirty="0" smtClean="0">
                <a:solidFill>
                  <a:srgbClr val="FF0000"/>
                </a:solidFill>
                <a:effectLst/>
                <a:ea typeface="Times New Roman"/>
              </a:rPr>
              <a:t>faz parte essencial da mensagem cristã.</a:t>
            </a:r>
            <a:r>
              <a:rPr lang="pt-PT" sz="3200" dirty="0" smtClean="0">
                <a:solidFill>
                  <a:srgbClr val="002060"/>
                </a:solidFill>
                <a:effectLst/>
                <a:ea typeface="Times New Roman"/>
              </a:rPr>
              <a:t>”</a:t>
            </a:r>
            <a:r>
              <a:rPr lang="pt-PT" sz="3200" dirty="0" smtClean="0">
                <a:solidFill>
                  <a:srgbClr val="FF0000"/>
                </a:solidFill>
                <a:effectLst/>
                <a:ea typeface="Times New Roman"/>
              </a:rPr>
              <a:t> </a:t>
            </a:r>
            <a:r>
              <a:rPr lang="pt-PT" sz="2400" dirty="0" smtClean="0">
                <a:solidFill>
                  <a:srgbClr val="002060"/>
                </a:solidFill>
                <a:effectLst/>
                <a:ea typeface="Times New Roman"/>
              </a:rPr>
              <a:t>(</a:t>
            </a:r>
            <a:r>
              <a:rPr lang="pt-PT" sz="2400" dirty="0" smtClean="0">
                <a:solidFill>
                  <a:srgbClr val="002060"/>
                </a:solidFill>
                <a:effectLst/>
                <a:ea typeface="Times New Roman"/>
              </a:rPr>
              <a:t>João Paulo II </a:t>
            </a:r>
            <a:r>
              <a:rPr lang="pt-PT" sz="2400" i="1" dirty="0" err="1" smtClean="0">
                <a:solidFill>
                  <a:srgbClr val="002060"/>
                </a:solidFill>
                <a:effectLst/>
                <a:ea typeface="Times New Roman"/>
              </a:rPr>
              <a:t>Centesimus</a:t>
            </a:r>
            <a:r>
              <a:rPr lang="pt-PT" sz="2400" i="1" dirty="0" smtClean="0">
                <a:solidFill>
                  <a:srgbClr val="002060"/>
                </a:solidFill>
                <a:effectLst/>
                <a:ea typeface="Times New Roman"/>
              </a:rPr>
              <a:t> </a:t>
            </a:r>
            <a:r>
              <a:rPr lang="pt-PT" sz="2400" i="1" dirty="0" err="1" smtClean="0">
                <a:solidFill>
                  <a:srgbClr val="002060"/>
                </a:solidFill>
                <a:effectLst/>
                <a:ea typeface="Times New Roman"/>
              </a:rPr>
              <a:t>Annus</a:t>
            </a:r>
            <a:r>
              <a:rPr lang="pt-PT" sz="2400" dirty="0" smtClean="0">
                <a:solidFill>
                  <a:srgbClr val="002060"/>
                </a:solidFill>
                <a:effectLst/>
                <a:ea typeface="Times New Roman"/>
              </a:rPr>
              <a:t>, </a:t>
            </a:r>
            <a:r>
              <a:rPr lang="pt-PT" sz="2400" dirty="0" smtClean="0">
                <a:solidFill>
                  <a:srgbClr val="002060"/>
                </a:solidFill>
                <a:effectLst/>
                <a:ea typeface="Times New Roman"/>
              </a:rPr>
              <a:t>5)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3200" dirty="0">
              <a:solidFill>
                <a:srgbClr val="002060"/>
              </a:solidFill>
              <a:ea typeface="Times New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dirty="0" smtClean="0">
                <a:solidFill>
                  <a:srgbClr val="002060"/>
                </a:solidFill>
                <a:effectLst/>
                <a:ea typeface="Times New Roman"/>
              </a:rPr>
              <a:t>Como apresentá-la a uma assistência não confessional?</a:t>
            </a:r>
          </a:p>
          <a:p>
            <a:endParaRPr lang="pt-PT" sz="3200" dirty="0">
              <a:solidFill>
                <a:srgbClr val="002060"/>
              </a:solidFill>
            </a:endParaRPr>
          </a:p>
          <a:p>
            <a:endParaRPr lang="pt-PT" sz="3200" dirty="0">
              <a:solidFill>
                <a:srgbClr val="002060"/>
              </a:solidFill>
            </a:endParaRPr>
          </a:p>
        </p:txBody>
      </p:sp>
      <p:sp>
        <p:nvSpPr>
          <p:cNvPr id="3" name="Marcador de Posição do Número do Diapositivo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0429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30</a:t>
            </a:fld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434455" y="260648"/>
            <a:ext cx="8352928" cy="558306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 indent="-342900" fontAlgn="base">
              <a:spcAft>
                <a:spcPct val="0"/>
              </a:spcAft>
            </a:pPr>
            <a:r>
              <a:rPr lang="pt-PT" altLang="pt-PT" sz="2800" kern="0" dirty="0" smtClean="0">
                <a:solidFill>
                  <a:srgbClr val="002060"/>
                </a:solidFill>
              </a:rPr>
              <a:t>“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Sendo </a:t>
            </a:r>
            <a:r>
              <a:rPr lang="pt-PT" altLang="pt-PT" sz="2800" i="1" kern="0" dirty="0">
                <a:solidFill>
                  <a:srgbClr val="002060"/>
                </a:solidFill>
              </a:rPr>
              <a:t>tão numerosos os que no mundo padecem fome, 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o </a:t>
            </a:r>
            <a:r>
              <a:rPr lang="pt-PT" altLang="pt-PT" sz="2800" i="1" kern="0" dirty="0">
                <a:solidFill>
                  <a:srgbClr val="002060"/>
                </a:solidFill>
              </a:rPr>
              <a:t>sagrado Concílio insiste com </a:t>
            </a:r>
            <a:r>
              <a:rPr lang="pt-PT" altLang="pt-PT" sz="2800" i="1" kern="0" dirty="0">
                <a:solidFill>
                  <a:srgbClr val="002060"/>
                </a:solidFill>
                <a:latin typeface="Calibri" panose="020F0502020204030204" pitchFamily="34" charset="0"/>
              </a:rPr>
              <a:t>todos</a:t>
            </a:r>
            <a:r>
              <a:rPr lang="pt-PT" altLang="pt-PT" sz="2800" i="1" kern="0" dirty="0">
                <a:solidFill>
                  <a:srgbClr val="002060"/>
                </a:solidFill>
              </a:rPr>
              <a:t>, indivíduos e autoridades, para que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, recordados </a:t>
            </a:r>
            <a:r>
              <a:rPr lang="pt-PT" altLang="pt-PT" sz="2800" i="1" kern="0" dirty="0">
                <a:solidFill>
                  <a:srgbClr val="002060"/>
                </a:solidFill>
              </a:rPr>
              <a:t>daquela palavra dos Padres 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─ «</a:t>
            </a:r>
            <a:r>
              <a:rPr lang="pt-PT" altLang="pt-PT" sz="2800" i="1" kern="0" dirty="0">
                <a:solidFill>
                  <a:srgbClr val="002060"/>
                </a:solidFill>
              </a:rPr>
              <a:t>alimenta o que padece fome, porque, se o não alimentaste, mataste-o» </a:t>
            </a:r>
            <a:r>
              <a:rPr lang="pt-PT" altLang="pt-PT" sz="2800" i="1" kern="0" dirty="0" smtClean="0">
                <a:solidFill>
                  <a:srgbClr val="002060"/>
                </a:solidFill>
              </a:rPr>
              <a:t>─ repartam </a:t>
            </a:r>
            <a:r>
              <a:rPr lang="pt-PT" altLang="pt-PT" sz="2800" i="1" kern="0" dirty="0">
                <a:solidFill>
                  <a:srgbClr val="002060"/>
                </a:solidFill>
              </a:rPr>
              <a:t>realmente e distribuam os seus bens, </a:t>
            </a:r>
            <a:r>
              <a:rPr lang="pt-PT" altLang="pt-PT" sz="2800" b="1" i="1" kern="0" dirty="0">
                <a:solidFill>
                  <a:srgbClr val="002060"/>
                </a:solidFill>
              </a:rPr>
              <a:t>procurando sobretudo prover esses indivíduos e povos daqueles auxílios que lhes permitam ajudar-se e desenvolver-se a si mesmos</a:t>
            </a:r>
            <a:r>
              <a:rPr lang="pt-PT" altLang="pt-PT" sz="2800" b="1" i="1" kern="0" dirty="0" smtClean="0">
                <a:solidFill>
                  <a:srgbClr val="002060"/>
                </a:solidFill>
              </a:rPr>
              <a:t>.</a:t>
            </a:r>
            <a:r>
              <a:rPr lang="en-US" altLang="pt-PT" sz="2800" kern="0" dirty="0" smtClean="0">
                <a:solidFill>
                  <a:srgbClr val="002060"/>
                </a:solidFill>
              </a:rPr>
              <a:t>” </a:t>
            </a:r>
          </a:p>
          <a:p>
            <a:pPr lvl="0" indent="-342900" fontAlgn="base">
              <a:spcAft>
                <a:spcPct val="0"/>
              </a:spcAft>
            </a:pPr>
            <a:endParaRPr lang="en-US" altLang="pt-PT" sz="2800" kern="0" dirty="0">
              <a:solidFill>
                <a:srgbClr val="002060"/>
              </a:solidFill>
            </a:endParaRPr>
          </a:p>
          <a:p>
            <a:pPr lvl="0" indent="-342900" algn="r" fontAlgn="base">
              <a:spcAft>
                <a:spcPct val="0"/>
              </a:spcAft>
            </a:pPr>
            <a:r>
              <a:rPr lang="en-US" altLang="pt-PT" sz="2800" kern="0" dirty="0" smtClean="0">
                <a:solidFill>
                  <a:srgbClr val="002060"/>
                </a:solidFill>
              </a:rPr>
              <a:t>(</a:t>
            </a:r>
            <a:r>
              <a:rPr lang="en-US" altLang="pt-PT" sz="2800" kern="0" dirty="0" err="1" smtClean="0">
                <a:solidFill>
                  <a:srgbClr val="002060"/>
                </a:solidFill>
              </a:rPr>
              <a:t>Ibidem</a:t>
            </a:r>
            <a:r>
              <a:rPr lang="en-US" altLang="pt-PT" sz="2800" kern="0" dirty="0" smtClean="0">
                <a:solidFill>
                  <a:srgbClr val="002060"/>
                </a:solidFill>
              </a:rPr>
              <a:t>)</a:t>
            </a:r>
          </a:p>
          <a:p>
            <a:pPr marL="342900" lvl="0" fontAlgn="base">
              <a:spcBef>
                <a:spcPct val="20000"/>
              </a:spcBef>
              <a:spcAft>
                <a:spcPct val="0"/>
              </a:spcAft>
            </a:pPr>
            <a:r>
              <a:rPr lang="pt-PT" altLang="pt-PT" sz="2400" kern="0" dirty="0" smtClean="0">
                <a:solidFill>
                  <a:schemeClr val="tx2"/>
                </a:solidFill>
              </a:rPr>
              <a:t>--------------------------------------------------------------------------------</a:t>
            </a:r>
          </a:p>
          <a:p>
            <a:pPr fontAlgn="base">
              <a:spcAft>
                <a:spcPct val="0"/>
              </a:spcAft>
            </a:pPr>
            <a:endParaRPr lang="pt-PT" altLang="pt-PT" sz="2400" kern="0" dirty="0" smtClean="0">
              <a:solidFill>
                <a:srgbClr val="002060"/>
              </a:solidFill>
            </a:endParaRPr>
          </a:p>
          <a:p>
            <a:pPr fontAlgn="base">
              <a:spcAft>
                <a:spcPct val="0"/>
              </a:spcAft>
            </a:pPr>
            <a:r>
              <a:rPr lang="pt-PT" altLang="pt-PT" sz="2400" kern="0" dirty="0" smtClean="0">
                <a:solidFill>
                  <a:srgbClr val="002060"/>
                </a:solidFill>
              </a:rPr>
              <a:t>Ajudar-se </a:t>
            </a:r>
            <a:r>
              <a:rPr lang="pt-PT" altLang="pt-PT" sz="2400" kern="0" dirty="0">
                <a:solidFill>
                  <a:srgbClr val="002060"/>
                </a:solidFill>
              </a:rPr>
              <a:t>e desenvolver-se a si mesmos</a:t>
            </a:r>
            <a:r>
              <a:rPr lang="pt-PT" altLang="pt-PT" sz="2400" kern="0" dirty="0" smtClean="0">
                <a:solidFill>
                  <a:srgbClr val="002060"/>
                </a:solidFill>
              </a:rPr>
              <a:t>.</a:t>
            </a:r>
            <a:endParaRPr lang="pt-PT" altLang="pt-PT" sz="2400" kern="0" dirty="0">
              <a:solidFill>
                <a:srgbClr val="002060"/>
              </a:solidFill>
            </a:endParaRPr>
          </a:p>
        </p:txBody>
      </p:sp>
      <p:sp>
        <p:nvSpPr>
          <p:cNvPr id="3" name="Rectângulo 2"/>
          <p:cNvSpPr/>
          <p:nvPr/>
        </p:nvSpPr>
        <p:spPr>
          <a:xfrm>
            <a:off x="411585" y="515429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fontAlgn="base">
              <a:spcBef>
                <a:spcPct val="20000"/>
              </a:spcBef>
              <a:spcAft>
                <a:spcPct val="0"/>
              </a:spcAft>
            </a:pPr>
            <a:endParaRPr lang="pt-PT" altLang="pt-PT" b="1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32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31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755576" y="2276872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i="1" dirty="0" smtClean="0">
                <a:solidFill>
                  <a:srgbClr val="002060"/>
                </a:solidFill>
              </a:rPr>
              <a:t>“Deus </a:t>
            </a:r>
            <a:r>
              <a:rPr lang="pt-PT" sz="2800" i="1" dirty="0">
                <a:solidFill>
                  <a:srgbClr val="002060"/>
                </a:solidFill>
              </a:rPr>
              <a:t>deu a terra a </a:t>
            </a:r>
            <a:r>
              <a:rPr lang="pt-PT" sz="2800" b="1" i="1" dirty="0">
                <a:solidFill>
                  <a:srgbClr val="C00000"/>
                </a:solidFill>
              </a:rPr>
              <a:t>todo o género humano</a:t>
            </a:r>
            <a:r>
              <a:rPr lang="pt-PT" sz="2800" i="1" dirty="0">
                <a:solidFill>
                  <a:srgbClr val="002060"/>
                </a:solidFill>
              </a:rPr>
              <a:t>, </a:t>
            </a:r>
            <a:endParaRPr lang="pt-PT" sz="2800" i="1" dirty="0" smtClean="0">
              <a:solidFill>
                <a:srgbClr val="002060"/>
              </a:solidFill>
            </a:endParaRPr>
          </a:p>
          <a:p>
            <a:r>
              <a:rPr lang="pt-PT" sz="2800" i="1" dirty="0" smtClean="0">
                <a:solidFill>
                  <a:srgbClr val="002060"/>
                </a:solidFill>
              </a:rPr>
              <a:t>para </a:t>
            </a:r>
            <a:r>
              <a:rPr lang="pt-PT" sz="2800" i="1" dirty="0">
                <a:solidFill>
                  <a:srgbClr val="002060"/>
                </a:solidFill>
              </a:rPr>
              <a:t>que ela sustente </a:t>
            </a:r>
            <a:r>
              <a:rPr lang="pt-PT" sz="2800" b="1" i="1" dirty="0">
                <a:solidFill>
                  <a:srgbClr val="C00000"/>
                </a:solidFill>
              </a:rPr>
              <a:t>todos</a:t>
            </a:r>
            <a:r>
              <a:rPr lang="pt-PT" sz="2800" i="1" dirty="0">
                <a:solidFill>
                  <a:srgbClr val="002060"/>
                </a:solidFill>
              </a:rPr>
              <a:t> os seus membros </a:t>
            </a:r>
            <a:endParaRPr lang="pt-PT" sz="2800" i="1" dirty="0" smtClean="0">
              <a:solidFill>
                <a:srgbClr val="002060"/>
              </a:solidFill>
            </a:endParaRPr>
          </a:p>
          <a:p>
            <a:r>
              <a:rPr lang="pt-PT" sz="2800" b="1" i="1" dirty="0" smtClean="0">
                <a:solidFill>
                  <a:srgbClr val="C00000"/>
                </a:solidFill>
              </a:rPr>
              <a:t>sem </a:t>
            </a:r>
            <a:r>
              <a:rPr lang="pt-PT" sz="2800" b="1" i="1" dirty="0">
                <a:solidFill>
                  <a:srgbClr val="C00000"/>
                </a:solidFill>
              </a:rPr>
              <a:t>excluir nem privilegiar ninguém</a:t>
            </a:r>
            <a:r>
              <a:rPr lang="pt-PT" sz="2800" i="1" dirty="0" smtClean="0">
                <a:solidFill>
                  <a:srgbClr val="002060"/>
                </a:solidFill>
              </a:rPr>
              <a:t>.” </a:t>
            </a:r>
            <a:r>
              <a:rPr lang="pt-PT" sz="2400" i="1" dirty="0" smtClean="0">
                <a:solidFill>
                  <a:srgbClr val="002060"/>
                </a:solidFill>
              </a:rPr>
              <a:t>(</a:t>
            </a:r>
            <a:r>
              <a:rPr lang="pt-PT" sz="2400" i="1" dirty="0" err="1" smtClean="0">
                <a:solidFill>
                  <a:srgbClr val="002060"/>
                </a:solidFill>
              </a:rPr>
              <a:t>Centesimus</a:t>
            </a:r>
            <a:r>
              <a:rPr lang="pt-PT" sz="2400" i="1" dirty="0" smtClean="0">
                <a:solidFill>
                  <a:srgbClr val="002060"/>
                </a:solidFill>
              </a:rPr>
              <a:t> </a:t>
            </a:r>
            <a:r>
              <a:rPr lang="pt-PT" sz="2400" i="1" dirty="0" err="1" smtClean="0">
                <a:solidFill>
                  <a:srgbClr val="002060"/>
                </a:solidFill>
              </a:rPr>
              <a:t>Annus</a:t>
            </a:r>
            <a:r>
              <a:rPr lang="pt-PT" sz="2400" i="1" dirty="0" smtClean="0">
                <a:solidFill>
                  <a:srgbClr val="002060"/>
                </a:solidFill>
              </a:rPr>
              <a:t>, </a:t>
            </a:r>
            <a:r>
              <a:rPr lang="pt-PT" sz="2400" i="1" dirty="0" smtClean="0">
                <a:solidFill>
                  <a:srgbClr val="002060"/>
                </a:solidFill>
              </a:rPr>
              <a:t>31</a:t>
            </a:r>
            <a:r>
              <a:rPr lang="pt-PT" sz="2800" i="1" dirty="0" smtClean="0">
                <a:solidFill>
                  <a:srgbClr val="002060"/>
                </a:solidFill>
              </a:rPr>
              <a:t>)</a:t>
            </a:r>
            <a:endParaRPr lang="pt-PT" sz="2800" i="1" dirty="0">
              <a:solidFill>
                <a:srgbClr val="002060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11560" y="548680"/>
            <a:ext cx="66967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u="sng" dirty="0">
                <a:solidFill>
                  <a:srgbClr val="002060"/>
                </a:solidFill>
              </a:rPr>
              <a:t>Leitura do Papa </a:t>
            </a:r>
            <a:r>
              <a:rPr lang="pt-PT" sz="3200" b="1" u="sng" dirty="0" smtClean="0">
                <a:solidFill>
                  <a:srgbClr val="002060"/>
                </a:solidFill>
              </a:rPr>
              <a:t>João Paulo II</a:t>
            </a:r>
            <a:r>
              <a:rPr lang="pt-PT" sz="3200" b="1" dirty="0">
                <a:solidFill>
                  <a:srgbClr val="002060"/>
                </a:solidFill>
              </a:rPr>
              <a:t>: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07399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32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467544" y="404664"/>
            <a:ext cx="828092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u="sng" dirty="0" smtClean="0">
                <a:solidFill>
                  <a:srgbClr val="002060"/>
                </a:solidFill>
              </a:rPr>
              <a:t>Leitura do Papa Paulo VI</a:t>
            </a:r>
            <a:r>
              <a:rPr lang="pt-PT" sz="3200" b="1" dirty="0" smtClean="0">
                <a:solidFill>
                  <a:srgbClr val="002060"/>
                </a:solidFill>
              </a:rPr>
              <a:t>:</a:t>
            </a:r>
          </a:p>
          <a:p>
            <a:endParaRPr lang="pt-PT" sz="3200" b="1" dirty="0">
              <a:solidFill>
                <a:srgbClr val="6B1B26"/>
              </a:solidFill>
            </a:endParaRPr>
          </a:p>
          <a:p>
            <a:r>
              <a:rPr lang="pt-PT" altLang="pt-PT" sz="2800" dirty="0" smtClean="0"/>
              <a:t>“</a:t>
            </a:r>
            <a:r>
              <a:rPr lang="pt-PT" altLang="pt-PT" sz="2800" i="1" dirty="0" smtClean="0">
                <a:solidFill>
                  <a:srgbClr val="002060"/>
                </a:solidFill>
              </a:rPr>
              <a:t>Se </a:t>
            </a:r>
            <a:r>
              <a:rPr lang="pt-PT" altLang="pt-PT" sz="2800" i="1" dirty="0">
                <a:solidFill>
                  <a:srgbClr val="002060"/>
                </a:solidFill>
              </a:rPr>
              <a:t>a Terra é feita para fornecer a cada um os</a:t>
            </a:r>
            <a:r>
              <a:rPr lang="pt-PT" altLang="pt-PT" sz="2800" i="1" dirty="0"/>
              <a:t> </a:t>
            </a:r>
            <a:r>
              <a:rPr lang="pt-PT" altLang="pt-PT" sz="2800" i="1" dirty="0" smtClean="0"/>
              <a:t/>
            </a:r>
            <a:br>
              <a:rPr lang="pt-PT" altLang="pt-PT" sz="2800" i="1" dirty="0" smtClean="0"/>
            </a:br>
            <a:r>
              <a:rPr lang="pt-PT" altLang="pt-PT" sz="2800" b="1" i="1" dirty="0" smtClean="0">
                <a:solidFill>
                  <a:srgbClr val="B51530"/>
                </a:solidFill>
              </a:rPr>
              <a:t>meios </a:t>
            </a:r>
            <a:r>
              <a:rPr lang="pt-PT" altLang="pt-PT" sz="2800" b="1" i="1" dirty="0">
                <a:solidFill>
                  <a:srgbClr val="B51530"/>
                </a:solidFill>
              </a:rPr>
              <a:t>de subsistência </a:t>
            </a:r>
            <a:r>
              <a:rPr lang="pt-PT" altLang="pt-PT" sz="2800" i="1" dirty="0"/>
              <a:t>e </a:t>
            </a:r>
            <a:r>
              <a:rPr lang="pt-PT" altLang="pt-PT" sz="2800" i="1" dirty="0" smtClean="0"/>
              <a:t/>
            </a:r>
            <a:br>
              <a:rPr lang="pt-PT" altLang="pt-PT" sz="2800" i="1" dirty="0" smtClean="0"/>
            </a:br>
            <a:r>
              <a:rPr lang="pt-PT" altLang="pt-PT" sz="2800" i="1" dirty="0" smtClean="0"/>
              <a:t>os </a:t>
            </a:r>
            <a:r>
              <a:rPr lang="pt-PT" altLang="pt-PT" sz="2800" b="1" i="1" dirty="0">
                <a:solidFill>
                  <a:srgbClr val="B51530"/>
                </a:solidFill>
              </a:rPr>
              <a:t>instrumentos do progresso</a:t>
            </a:r>
            <a:r>
              <a:rPr lang="pt-PT" altLang="pt-PT" sz="2800" i="1" dirty="0"/>
              <a:t>, </a:t>
            </a:r>
            <a:r>
              <a:rPr lang="pt-PT" altLang="pt-PT" sz="2800" i="1" dirty="0" smtClean="0"/>
              <a:t/>
            </a:r>
            <a:br>
              <a:rPr lang="pt-PT" altLang="pt-PT" sz="2800" i="1" dirty="0" smtClean="0"/>
            </a:br>
            <a:r>
              <a:rPr lang="pt-PT" altLang="pt-PT" sz="2800" i="1" dirty="0" smtClean="0">
                <a:solidFill>
                  <a:srgbClr val="002060"/>
                </a:solidFill>
              </a:rPr>
              <a:t>todo </a:t>
            </a:r>
            <a:r>
              <a:rPr lang="pt-PT" altLang="pt-PT" sz="2800" i="1" dirty="0">
                <a:solidFill>
                  <a:srgbClr val="002060"/>
                </a:solidFill>
              </a:rPr>
              <a:t>o homem </a:t>
            </a:r>
            <a:r>
              <a:rPr lang="pt-PT" altLang="pt-PT" sz="2800" b="1" i="1" dirty="0">
                <a:solidFill>
                  <a:srgbClr val="B51530"/>
                </a:solidFill>
              </a:rPr>
              <a:t>tem direito</a:t>
            </a:r>
            <a:r>
              <a:rPr lang="pt-PT" altLang="pt-PT" sz="2800" i="1" dirty="0"/>
              <a:t>, </a:t>
            </a:r>
            <a:r>
              <a:rPr lang="pt-PT" altLang="pt-PT" sz="2800" i="1" dirty="0">
                <a:solidFill>
                  <a:srgbClr val="002060"/>
                </a:solidFill>
              </a:rPr>
              <a:t>portanto, de nela encontrar o que lhe é </a:t>
            </a:r>
            <a:r>
              <a:rPr lang="pt-PT" altLang="pt-PT" sz="2800" b="1" i="1" dirty="0">
                <a:solidFill>
                  <a:srgbClr val="B51530"/>
                </a:solidFill>
              </a:rPr>
              <a:t>necessário</a:t>
            </a:r>
            <a:r>
              <a:rPr lang="pt-PT" altLang="pt-PT" sz="2800" i="1" dirty="0" smtClean="0"/>
              <a:t>.”</a:t>
            </a:r>
            <a:endParaRPr lang="pt-PT" altLang="pt-PT" sz="2800" i="1" dirty="0"/>
          </a:p>
          <a:p>
            <a:r>
              <a:rPr lang="pt-PT" sz="2800" dirty="0" smtClean="0">
                <a:solidFill>
                  <a:srgbClr val="002060"/>
                </a:solidFill>
              </a:rPr>
              <a:t>(…)</a:t>
            </a:r>
          </a:p>
          <a:p>
            <a:r>
              <a:rPr lang="pt-PT" altLang="pt-PT" sz="2800" i="1" dirty="0" smtClean="0"/>
              <a:t>“Todos </a:t>
            </a:r>
            <a:r>
              <a:rPr lang="pt-PT" altLang="pt-PT" sz="2800" i="1" dirty="0"/>
              <a:t>os direitos, quaisquer que sejam, </a:t>
            </a:r>
            <a:endParaRPr lang="pt-PT" altLang="pt-PT" sz="2800" i="1" dirty="0" smtClean="0"/>
          </a:p>
          <a:p>
            <a:r>
              <a:rPr lang="pt-PT" altLang="pt-PT" sz="2800" i="1" dirty="0" smtClean="0"/>
              <a:t>incluindo </a:t>
            </a:r>
            <a:r>
              <a:rPr lang="pt-PT" altLang="pt-PT" sz="2800" i="1" dirty="0"/>
              <a:t>os de </a:t>
            </a:r>
            <a:r>
              <a:rPr lang="pt-PT" altLang="pt-PT" sz="2800" b="1" i="1" dirty="0">
                <a:solidFill>
                  <a:srgbClr val="B51530"/>
                </a:solidFill>
              </a:rPr>
              <a:t>propriedade</a:t>
            </a:r>
            <a:r>
              <a:rPr lang="pt-PT" altLang="pt-PT" sz="2800" i="1" dirty="0"/>
              <a:t> e de </a:t>
            </a:r>
            <a:r>
              <a:rPr lang="pt-PT" altLang="pt-PT" sz="2800" b="1" i="1" dirty="0">
                <a:solidFill>
                  <a:srgbClr val="B51530"/>
                </a:solidFill>
              </a:rPr>
              <a:t>comércio livre</a:t>
            </a:r>
            <a:r>
              <a:rPr lang="pt-PT" altLang="pt-PT" sz="2800" i="1" dirty="0"/>
              <a:t>, </a:t>
            </a:r>
            <a:r>
              <a:rPr lang="pt-PT" altLang="pt-PT" sz="2800" i="1" dirty="0" smtClean="0"/>
              <a:t/>
            </a:r>
            <a:br>
              <a:rPr lang="pt-PT" altLang="pt-PT" sz="2800" i="1" dirty="0" smtClean="0"/>
            </a:br>
            <a:r>
              <a:rPr lang="pt-PT" altLang="pt-PT" sz="2800" b="1" i="1" dirty="0" smtClean="0">
                <a:solidFill>
                  <a:srgbClr val="B51530"/>
                </a:solidFill>
              </a:rPr>
              <a:t>estão </a:t>
            </a:r>
            <a:r>
              <a:rPr lang="pt-PT" altLang="pt-PT" sz="2800" b="1" i="1" dirty="0">
                <a:solidFill>
                  <a:srgbClr val="B51530"/>
                </a:solidFill>
              </a:rPr>
              <a:t>subordinados</a:t>
            </a:r>
            <a:r>
              <a:rPr lang="pt-PT" altLang="pt-PT" sz="2800" i="1" dirty="0">
                <a:solidFill>
                  <a:srgbClr val="B51530"/>
                </a:solidFill>
              </a:rPr>
              <a:t> </a:t>
            </a:r>
            <a:r>
              <a:rPr lang="pt-PT" altLang="pt-PT" sz="2800" i="1" dirty="0"/>
              <a:t>àquele </a:t>
            </a:r>
            <a:r>
              <a:rPr lang="pt-PT" altLang="pt-PT" sz="2800" i="1" dirty="0" smtClean="0"/>
              <a:t>direito.”</a:t>
            </a:r>
            <a:endParaRPr lang="pt-PT" altLang="pt-PT" sz="2800" i="1" dirty="0"/>
          </a:p>
          <a:p>
            <a:endParaRPr lang="pt-PT" sz="2800" dirty="0" smtClean="0">
              <a:solidFill>
                <a:srgbClr val="002060"/>
              </a:solidFill>
            </a:endParaRPr>
          </a:p>
          <a:p>
            <a:r>
              <a:rPr lang="pt-PT" sz="2400" i="1" dirty="0" err="1" smtClean="0">
                <a:solidFill>
                  <a:srgbClr val="002060"/>
                </a:solidFill>
              </a:rPr>
              <a:t>Populorum</a:t>
            </a:r>
            <a:r>
              <a:rPr lang="pt-PT" sz="2400" i="1" dirty="0" smtClean="0">
                <a:solidFill>
                  <a:srgbClr val="002060"/>
                </a:solidFill>
              </a:rPr>
              <a:t> </a:t>
            </a:r>
            <a:r>
              <a:rPr lang="pt-PT" sz="2400" i="1" dirty="0" err="1" smtClean="0">
                <a:solidFill>
                  <a:srgbClr val="002060"/>
                </a:solidFill>
              </a:rPr>
              <a:t>Progressio</a:t>
            </a:r>
            <a:r>
              <a:rPr lang="pt-PT" sz="2400" i="1" dirty="0" smtClean="0">
                <a:solidFill>
                  <a:srgbClr val="002060"/>
                </a:solidFill>
              </a:rPr>
              <a:t> </a:t>
            </a:r>
            <a:r>
              <a:rPr lang="pt-PT" sz="2400" dirty="0" smtClean="0">
                <a:solidFill>
                  <a:srgbClr val="002060"/>
                </a:solidFill>
              </a:rPr>
              <a:t>(1967), 22</a:t>
            </a:r>
            <a:endParaRPr lang="pt-PT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14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33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541512" y="1412776"/>
            <a:ext cx="7992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pt-PT" sz="2800" dirty="0" smtClean="0">
                <a:solidFill>
                  <a:srgbClr val="002060"/>
                </a:solidFill>
              </a:rPr>
              <a:t>A doutrina social da Igreja </a:t>
            </a:r>
            <a:r>
              <a:rPr lang="pt-PT" sz="2800" dirty="0" smtClean="0">
                <a:solidFill>
                  <a:srgbClr val="C00000"/>
                </a:solidFill>
              </a:rPr>
              <a:t>não é</a:t>
            </a:r>
            <a:r>
              <a:rPr lang="pt-PT" sz="2800" dirty="0" smtClean="0">
                <a:solidFill>
                  <a:srgbClr val="FF0000"/>
                </a:solidFill>
              </a:rPr>
              <a:t> </a:t>
            </a:r>
            <a:r>
              <a:rPr lang="pt-PT" sz="2800" dirty="0" smtClean="0">
                <a:solidFill>
                  <a:srgbClr val="002060"/>
                </a:solidFill>
              </a:rPr>
              <a:t>um conjunto </a:t>
            </a:r>
            <a:r>
              <a:rPr lang="pt-PT" sz="2800" dirty="0" smtClean="0">
                <a:solidFill>
                  <a:srgbClr val="C00000"/>
                </a:solidFill>
              </a:rPr>
              <a:t>avulso</a:t>
            </a:r>
            <a:r>
              <a:rPr lang="pt-PT" sz="2800" dirty="0" smtClean="0">
                <a:solidFill>
                  <a:srgbClr val="002060"/>
                </a:solidFill>
              </a:rPr>
              <a:t> de princípios.</a:t>
            </a:r>
          </a:p>
          <a:p>
            <a:pPr>
              <a:spcAft>
                <a:spcPts val="1200"/>
              </a:spcAft>
            </a:pPr>
            <a:r>
              <a:rPr lang="pt-PT" sz="2800" dirty="0" smtClean="0">
                <a:solidFill>
                  <a:srgbClr val="C00000"/>
                </a:solidFill>
              </a:rPr>
              <a:t>É</a:t>
            </a:r>
            <a:r>
              <a:rPr lang="pt-PT" sz="2800" dirty="0" smtClean="0">
                <a:solidFill>
                  <a:srgbClr val="002060"/>
                </a:solidFill>
              </a:rPr>
              <a:t> um conjunto </a:t>
            </a:r>
            <a:r>
              <a:rPr lang="pt-PT" sz="2800" dirty="0" smtClean="0">
                <a:solidFill>
                  <a:srgbClr val="C00000"/>
                </a:solidFill>
              </a:rPr>
              <a:t>hierarquizado</a:t>
            </a:r>
            <a:r>
              <a:rPr lang="pt-PT" sz="2800" dirty="0" smtClean="0">
                <a:solidFill>
                  <a:srgbClr val="FF0000"/>
                </a:solidFill>
              </a:rPr>
              <a:t> </a:t>
            </a:r>
            <a:r>
              <a:rPr lang="pt-PT" sz="2800" dirty="0" smtClean="0">
                <a:solidFill>
                  <a:srgbClr val="002060"/>
                </a:solidFill>
              </a:rPr>
              <a:t>de princípios.</a:t>
            </a:r>
          </a:p>
          <a:p>
            <a:pPr>
              <a:spcAft>
                <a:spcPts val="1200"/>
              </a:spcAft>
            </a:pPr>
            <a:r>
              <a:rPr lang="pt-PT" sz="2800" dirty="0" smtClean="0">
                <a:solidFill>
                  <a:srgbClr val="C00000"/>
                </a:solidFill>
              </a:rPr>
              <a:t>Trocar a ordem da hierarquia </a:t>
            </a:r>
            <a:r>
              <a:rPr lang="pt-PT" sz="2800" dirty="0" smtClean="0">
                <a:solidFill>
                  <a:srgbClr val="002060"/>
                </a:solidFill>
              </a:rPr>
              <a:t>pode ser tanto ou mais grave do que </a:t>
            </a:r>
            <a:r>
              <a:rPr lang="pt-PT" sz="2800" dirty="0" smtClean="0">
                <a:solidFill>
                  <a:srgbClr val="C00000"/>
                </a:solidFill>
              </a:rPr>
              <a:t>omitir</a:t>
            </a:r>
            <a:r>
              <a:rPr lang="pt-PT" sz="2800" dirty="0" smtClean="0">
                <a:solidFill>
                  <a:srgbClr val="002060"/>
                </a:solidFill>
              </a:rPr>
              <a:t> um princípio.</a:t>
            </a:r>
          </a:p>
        </p:txBody>
      </p:sp>
    </p:spTree>
    <p:extLst>
      <p:ext uri="{BB962C8B-B14F-4D97-AF65-F5344CB8AC3E}">
        <p14:creationId xmlns:p14="http://schemas.microsoft.com/office/powerpoint/2010/main" val="256292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34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899592" y="2140506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rgbClr val="002060"/>
                </a:solidFill>
              </a:rPr>
              <a:t>O destino universal dos bens da terra implica o princípio d</a:t>
            </a:r>
            <a:r>
              <a:rPr lang="pt-PT" sz="2800" b="1" dirty="0" smtClean="0">
                <a:solidFill>
                  <a:srgbClr val="721C28"/>
                </a:solidFill>
              </a:rPr>
              <a:t>a </a:t>
            </a:r>
            <a:r>
              <a:rPr lang="pt-PT" sz="2800" b="1" dirty="0" smtClean="0">
                <a:solidFill>
                  <a:srgbClr val="C00000"/>
                </a:solidFill>
              </a:rPr>
              <a:t>propriedade privada</a:t>
            </a:r>
            <a:r>
              <a:rPr lang="pt-PT" sz="2800" b="1" dirty="0" smtClean="0">
                <a:solidFill>
                  <a:srgbClr val="721C28"/>
                </a:solidFill>
              </a:rPr>
              <a:t>?</a:t>
            </a:r>
            <a:endParaRPr lang="pt-PT" sz="2800" b="1" dirty="0">
              <a:solidFill>
                <a:srgbClr val="721C28"/>
              </a:solidFill>
            </a:endParaRPr>
          </a:p>
          <a:p>
            <a:endParaRPr lang="pt-PT" sz="2800" b="1" dirty="0" smtClean="0">
              <a:solidFill>
                <a:srgbClr val="721C28"/>
              </a:solidFill>
            </a:endParaRPr>
          </a:p>
          <a:p>
            <a:r>
              <a:rPr lang="pt-PT" sz="2800" b="1" dirty="0" smtClean="0">
                <a:solidFill>
                  <a:srgbClr val="002060"/>
                </a:solidFill>
              </a:rPr>
              <a:t>A</a:t>
            </a:r>
            <a:r>
              <a:rPr lang="pt-PT" sz="2800" b="1" dirty="0" smtClean="0">
                <a:solidFill>
                  <a:srgbClr val="721C28"/>
                </a:solidFill>
              </a:rPr>
              <a:t> </a:t>
            </a:r>
            <a:r>
              <a:rPr lang="pt-PT" sz="2800" b="1" dirty="0" smtClean="0">
                <a:solidFill>
                  <a:srgbClr val="C00000"/>
                </a:solidFill>
              </a:rPr>
              <a:t>propriedade pública </a:t>
            </a:r>
            <a:r>
              <a:rPr lang="pt-PT" sz="2800" b="1" dirty="0" smtClean="0">
                <a:solidFill>
                  <a:srgbClr val="002060"/>
                </a:solidFill>
              </a:rPr>
              <a:t>não permitiria cumprir o princípio?</a:t>
            </a:r>
            <a:endParaRPr lang="pt-PT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09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35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683568" y="620688"/>
            <a:ext cx="763284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u="sng" dirty="0" smtClean="0">
                <a:solidFill>
                  <a:srgbClr val="A02839"/>
                </a:solidFill>
              </a:rPr>
              <a:t>Fundamento da propriedade privada:</a:t>
            </a:r>
          </a:p>
          <a:p>
            <a:endParaRPr lang="pt-PT" sz="2800" b="1" dirty="0">
              <a:solidFill>
                <a:srgbClr val="721C28"/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O </a:t>
            </a:r>
            <a:r>
              <a:rPr lang="pt-PT" sz="2800" b="1" dirty="0">
                <a:solidFill>
                  <a:srgbClr val="A02839"/>
                </a:solidFill>
              </a:rPr>
              <a:t>direito de propriedade privada</a:t>
            </a:r>
            <a:r>
              <a:rPr lang="pt-PT" sz="2800" dirty="0">
                <a:solidFill>
                  <a:srgbClr val="002060"/>
                </a:solidFill>
              </a:rPr>
              <a:t>, mesmo sobre bens produtivos, tem valor permanente, pela simples razão de ser um direito natural fundado sobre </a:t>
            </a:r>
            <a:r>
              <a:rPr lang="pt-PT" sz="2800" b="1" dirty="0">
                <a:solidFill>
                  <a:srgbClr val="A02839"/>
                </a:solidFill>
              </a:rPr>
              <a:t>a prioridade ontológica e finalista de cada ser humano em relação à sociedade</a:t>
            </a:r>
            <a:r>
              <a:rPr lang="pt-PT" sz="2800" b="1" dirty="0">
                <a:solidFill>
                  <a:srgbClr val="721C28"/>
                </a:solidFill>
              </a:rPr>
              <a:t>.</a:t>
            </a:r>
            <a:r>
              <a:rPr lang="pt-PT" sz="2800" dirty="0">
                <a:solidFill>
                  <a:srgbClr val="721C28"/>
                </a:solidFill>
              </a:rPr>
              <a:t> </a:t>
            </a:r>
            <a:r>
              <a:rPr lang="pt-PT" sz="2800" dirty="0" smtClean="0">
                <a:solidFill>
                  <a:srgbClr val="002060"/>
                </a:solidFill>
              </a:rPr>
              <a:t>(</a:t>
            </a:r>
            <a:r>
              <a:rPr lang="pt-PT" sz="2400" dirty="0" smtClean="0">
                <a:solidFill>
                  <a:srgbClr val="002060"/>
                </a:solidFill>
              </a:rPr>
              <a:t>João XXIII, </a:t>
            </a:r>
            <a:r>
              <a:rPr lang="pt-PT" sz="2400" i="1" dirty="0" err="1" smtClean="0">
                <a:solidFill>
                  <a:srgbClr val="002060"/>
                </a:solidFill>
              </a:rPr>
              <a:t>Mater</a:t>
            </a:r>
            <a:r>
              <a:rPr lang="pt-PT" sz="2400" i="1" dirty="0" smtClean="0">
                <a:solidFill>
                  <a:srgbClr val="002060"/>
                </a:solidFill>
              </a:rPr>
              <a:t> </a:t>
            </a:r>
            <a:r>
              <a:rPr lang="pt-PT" sz="2400" i="1" dirty="0" err="1" smtClean="0">
                <a:solidFill>
                  <a:srgbClr val="002060"/>
                </a:solidFill>
              </a:rPr>
              <a:t>et</a:t>
            </a:r>
            <a:r>
              <a:rPr lang="pt-PT" sz="2400" i="1" dirty="0" smtClean="0">
                <a:solidFill>
                  <a:srgbClr val="002060"/>
                </a:solidFill>
              </a:rPr>
              <a:t> </a:t>
            </a:r>
            <a:r>
              <a:rPr lang="pt-PT" sz="2400" i="1" dirty="0" err="1" smtClean="0">
                <a:solidFill>
                  <a:srgbClr val="002060"/>
                </a:solidFill>
              </a:rPr>
              <a:t>Magistra</a:t>
            </a:r>
            <a:r>
              <a:rPr lang="pt-PT" sz="2400" i="1" dirty="0" smtClean="0">
                <a:solidFill>
                  <a:srgbClr val="002060"/>
                </a:solidFill>
              </a:rPr>
              <a:t>, </a:t>
            </a:r>
            <a:r>
              <a:rPr lang="pt-PT" sz="2400" dirty="0" smtClean="0">
                <a:solidFill>
                  <a:srgbClr val="002060"/>
                </a:solidFill>
              </a:rPr>
              <a:t>109</a:t>
            </a:r>
            <a:r>
              <a:rPr lang="pt-PT" sz="2800" dirty="0" smtClean="0">
                <a:solidFill>
                  <a:srgbClr val="002060"/>
                </a:solidFill>
              </a:rPr>
              <a:t>)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Também por esta via se vê que esse direito é um </a:t>
            </a:r>
            <a:r>
              <a:rPr lang="pt-PT" sz="2800" b="1" dirty="0" smtClean="0">
                <a:solidFill>
                  <a:srgbClr val="A02839"/>
                </a:solidFill>
              </a:rPr>
              <a:t>direito universal </a:t>
            </a:r>
            <a:r>
              <a:rPr lang="pt-PT" sz="2800" dirty="0" smtClean="0">
                <a:solidFill>
                  <a:srgbClr val="002060"/>
                </a:solidFill>
              </a:rPr>
              <a:t>(baseado na natureza humana, </a:t>
            </a:r>
            <a:r>
              <a:rPr lang="pt-PT" sz="2800" b="1" dirty="0" smtClean="0">
                <a:solidFill>
                  <a:srgbClr val="A02839"/>
                </a:solidFill>
              </a:rPr>
              <a:t>tenha ou não tenha propriedade</a:t>
            </a:r>
            <a:r>
              <a:rPr lang="pt-PT" sz="2800" dirty="0" smtClean="0">
                <a:solidFill>
                  <a:srgbClr val="002060"/>
                </a:solidFill>
              </a:rPr>
              <a:t>)</a:t>
            </a:r>
          </a:p>
          <a:p>
            <a:pPr>
              <a:spcAft>
                <a:spcPts val="600"/>
              </a:spcAft>
            </a:pPr>
            <a:endParaRPr lang="pt-PT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83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36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107504" y="188640"/>
            <a:ext cx="8784976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dirty="0"/>
              <a:t>[A] propriedade dos bens </a:t>
            </a:r>
            <a:r>
              <a:rPr lang="pt-PT" sz="2800" b="1" dirty="0">
                <a:solidFill>
                  <a:srgbClr val="B51530"/>
                </a:solidFill>
              </a:rPr>
              <a:t>não é um direito absoluto,</a:t>
            </a:r>
            <a:r>
              <a:rPr lang="pt-PT" sz="2800" dirty="0"/>
              <a:t> mas, na sua natureza de direito humano, traz inscritos </a:t>
            </a:r>
            <a:r>
              <a:rPr lang="pt-PT" sz="2800" b="1" dirty="0">
                <a:solidFill>
                  <a:srgbClr val="B51530"/>
                </a:solidFill>
              </a:rPr>
              <a:t>os próprios limites</a:t>
            </a:r>
            <a:r>
              <a:rPr lang="pt-PT" sz="2800" dirty="0"/>
              <a:t>.(</a:t>
            </a:r>
            <a:r>
              <a:rPr lang="pt-PT" sz="2400" i="1" dirty="0" err="1" smtClean="0"/>
              <a:t>Centesimus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Annus</a:t>
            </a:r>
            <a:r>
              <a:rPr lang="pt-PT" sz="2400" dirty="0" smtClean="0"/>
              <a:t>, </a:t>
            </a:r>
            <a:r>
              <a:rPr lang="pt-PT" sz="2400" dirty="0"/>
              <a:t>30</a:t>
            </a:r>
            <a:r>
              <a:rPr lang="pt-PT" sz="2800" dirty="0"/>
              <a:t>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O </a:t>
            </a:r>
            <a:r>
              <a:rPr lang="pt-PT" sz="2800" dirty="0">
                <a:solidFill>
                  <a:srgbClr val="002060"/>
                </a:solidFill>
              </a:rPr>
              <a:t>direito de propriedade privada sobre os bens, possui intrinsecamente uma </a:t>
            </a:r>
            <a:r>
              <a:rPr lang="pt-PT" sz="2800" b="1" dirty="0">
                <a:solidFill>
                  <a:srgbClr val="B51530"/>
                </a:solidFill>
              </a:rPr>
              <a:t>função social</a:t>
            </a:r>
            <a:r>
              <a:rPr lang="pt-PT" sz="2800" dirty="0">
                <a:solidFill>
                  <a:srgbClr val="002060"/>
                </a:solidFill>
              </a:rPr>
              <a:t>. (</a:t>
            </a:r>
            <a:r>
              <a:rPr lang="pt-PT" sz="2400" i="1" dirty="0" err="1" smtClean="0">
                <a:solidFill>
                  <a:srgbClr val="002060"/>
                </a:solidFill>
              </a:rPr>
              <a:t>Mater</a:t>
            </a:r>
            <a:r>
              <a:rPr lang="pt-PT" sz="2400" i="1" dirty="0" smtClean="0">
                <a:solidFill>
                  <a:srgbClr val="002060"/>
                </a:solidFill>
              </a:rPr>
              <a:t> </a:t>
            </a:r>
            <a:r>
              <a:rPr lang="pt-PT" sz="2400" i="1" dirty="0" err="1" smtClean="0">
                <a:solidFill>
                  <a:srgbClr val="002060"/>
                </a:solidFill>
              </a:rPr>
              <a:t>et</a:t>
            </a:r>
            <a:r>
              <a:rPr lang="pt-PT" sz="2400" i="1" dirty="0" smtClean="0">
                <a:solidFill>
                  <a:srgbClr val="002060"/>
                </a:solidFill>
              </a:rPr>
              <a:t> </a:t>
            </a:r>
            <a:r>
              <a:rPr lang="pt-PT" sz="2400" i="1" dirty="0" err="1" smtClean="0">
                <a:solidFill>
                  <a:srgbClr val="002060"/>
                </a:solidFill>
              </a:rPr>
              <a:t>Magistra</a:t>
            </a:r>
            <a:r>
              <a:rPr lang="pt-PT" sz="2400" dirty="0" smtClean="0">
                <a:solidFill>
                  <a:srgbClr val="002060"/>
                </a:solidFill>
              </a:rPr>
              <a:t>, </a:t>
            </a:r>
            <a:r>
              <a:rPr lang="pt-PT" sz="2400" dirty="0">
                <a:solidFill>
                  <a:srgbClr val="002060"/>
                </a:solidFill>
              </a:rPr>
              <a:t>118</a:t>
            </a:r>
            <a:r>
              <a:rPr lang="pt-PT" sz="2800" dirty="0" smtClean="0">
                <a:solidFill>
                  <a:srgbClr val="002060"/>
                </a:solidFill>
              </a:rPr>
              <a:t>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rgbClr val="002060"/>
                </a:solidFill>
              </a:rPr>
              <a:t>Sobre a propriedade, de facto, grava[pesa] </a:t>
            </a:r>
            <a:r>
              <a:rPr lang="pt-PT" sz="2800" b="1" dirty="0">
                <a:solidFill>
                  <a:srgbClr val="B51530"/>
                </a:solidFill>
              </a:rPr>
              <a:t>«uma hipoteca social»</a:t>
            </a:r>
            <a:r>
              <a:rPr lang="pt-PT" sz="2800" dirty="0">
                <a:solidFill>
                  <a:srgbClr val="002060"/>
                </a:solidFill>
              </a:rPr>
              <a:t>, </a:t>
            </a:r>
            <a:r>
              <a:rPr lang="pt-PT" sz="2800" dirty="0" smtClean="0">
                <a:solidFill>
                  <a:srgbClr val="002060"/>
                </a:solidFill>
              </a:rPr>
              <a:t>quer </a:t>
            </a:r>
            <a:r>
              <a:rPr lang="pt-PT" sz="2800" dirty="0">
                <a:solidFill>
                  <a:srgbClr val="002060"/>
                </a:solidFill>
              </a:rPr>
              <a:t>dizer, </a:t>
            </a:r>
            <a:r>
              <a:rPr lang="pt-PT" sz="2800" dirty="0" smtClean="0">
                <a:solidFill>
                  <a:srgbClr val="002060"/>
                </a:solidFill>
              </a:rPr>
              <a:t>(…) uma </a:t>
            </a:r>
            <a:r>
              <a:rPr lang="pt-PT" sz="2800" dirty="0">
                <a:solidFill>
                  <a:srgbClr val="002060"/>
                </a:solidFill>
              </a:rPr>
              <a:t>função social, fundada e justificada precisamente pelo </a:t>
            </a:r>
            <a:r>
              <a:rPr lang="pt-PT" sz="2800" b="1" dirty="0">
                <a:solidFill>
                  <a:srgbClr val="B51530"/>
                </a:solidFill>
              </a:rPr>
              <a:t>princípio da destinação universal dos bens</a:t>
            </a:r>
            <a:r>
              <a:rPr lang="pt-PT" sz="2800" dirty="0">
                <a:solidFill>
                  <a:srgbClr val="002060"/>
                </a:solidFill>
              </a:rPr>
              <a:t>. </a:t>
            </a:r>
            <a:r>
              <a:rPr lang="pt-PT" sz="2800" dirty="0" smtClean="0">
                <a:solidFill>
                  <a:srgbClr val="002060"/>
                </a:solidFill>
              </a:rPr>
              <a:t>(</a:t>
            </a:r>
            <a:r>
              <a:rPr lang="pt-PT" sz="2400" dirty="0" smtClean="0">
                <a:solidFill>
                  <a:srgbClr val="002060"/>
                </a:solidFill>
              </a:rPr>
              <a:t>João Paulo II, </a:t>
            </a:r>
            <a:r>
              <a:rPr lang="pt-PT" sz="2400" i="1" dirty="0" err="1" smtClean="0">
                <a:solidFill>
                  <a:srgbClr val="002060"/>
                </a:solidFill>
              </a:rPr>
              <a:t>Sollicitudo</a:t>
            </a:r>
            <a:r>
              <a:rPr lang="pt-PT" sz="2400" i="1" dirty="0" smtClean="0">
                <a:solidFill>
                  <a:srgbClr val="002060"/>
                </a:solidFill>
              </a:rPr>
              <a:t> Rei </a:t>
            </a:r>
            <a:r>
              <a:rPr lang="pt-PT" sz="2400" i="1" dirty="0" err="1" smtClean="0">
                <a:solidFill>
                  <a:srgbClr val="002060"/>
                </a:solidFill>
              </a:rPr>
              <a:t>Socialis</a:t>
            </a:r>
            <a:r>
              <a:rPr lang="pt-PT" sz="2400" dirty="0" smtClean="0">
                <a:solidFill>
                  <a:srgbClr val="002060"/>
                </a:solidFill>
              </a:rPr>
              <a:t>, </a:t>
            </a:r>
            <a:r>
              <a:rPr lang="pt-PT" sz="2400" dirty="0">
                <a:solidFill>
                  <a:srgbClr val="002060"/>
                </a:solidFill>
              </a:rPr>
              <a:t>42</a:t>
            </a:r>
            <a:r>
              <a:rPr lang="pt-PT" sz="2800" dirty="0" smtClean="0">
                <a:solidFill>
                  <a:srgbClr val="002060"/>
                </a:solidFill>
              </a:rPr>
              <a:t>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Como </a:t>
            </a:r>
            <a:r>
              <a:rPr lang="pt-PT" sz="2800" dirty="0">
                <a:solidFill>
                  <a:srgbClr val="002060"/>
                </a:solidFill>
              </a:rPr>
              <a:t>vimos, este direito </a:t>
            </a:r>
            <a:r>
              <a:rPr lang="pt-PT" sz="2800" b="1" dirty="0">
                <a:solidFill>
                  <a:srgbClr val="B51530"/>
                </a:solidFill>
              </a:rPr>
              <a:t>está subordinado ao destino universal dos bens da terra</a:t>
            </a:r>
            <a:r>
              <a:rPr lang="pt-PT" sz="2800" b="1" dirty="0" smtClean="0">
                <a:solidFill>
                  <a:srgbClr val="B51530"/>
                </a:solidFill>
              </a:rPr>
              <a:t>.</a:t>
            </a:r>
            <a:endParaRPr lang="pt-PT" sz="2800" b="1" dirty="0">
              <a:solidFill>
                <a:srgbClr val="B5153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3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37</a:t>
            </a:fld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395536" y="620688"/>
            <a:ext cx="8136904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rgbClr val="000000"/>
                </a:solidFill>
                <a:ea typeface="Times New Roman"/>
                <a:cs typeface="Times New Roman"/>
              </a:rPr>
              <a:t>Não basta afirmar que o caráter natural do direito de propriedade privada se aplica também aos bens produtivos; é necessário ainda insistir para que ela se </a:t>
            </a:r>
            <a:r>
              <a:rPr lang="pt-PT" sz="2800" b="1" dirty="0">
                <a:solidFill>
                  <a:srgbClr val="B51530"/>
                </a:solidFill>
                <a:ea typeface="Times New Roman"/>
                <a:cs typeface="Times New Roman"/>
              </a:rPr>
              <a:t>difunda efetivamente entre todas as classes sociais</a:t>
            </a:r>
            <a:r>
              <a:rPr lang="pt-PT" sz="2800" dirty="0">
                <a:solidFill>
                  <a:srgbClr val="000000"/>
                </a:solidFill>
                <a:ea typeface="Times New Roman"/>
                <a:cs typeface="Times New Roman"/>
              </a:rPr>
              <a:t>.(</a:t>
            </a:r>
            <a:r>
              <a:rPr lang="pt-PT" sz="2400" i="1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Mater</a:t>
            </a:r>
            <a:r>
              <a:rPr lang="pt-PT" sz="2400" i="1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t-PT" sz="2400" i="1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et</a:t>
            </a:r>
            <a:r>
              <a:rPr lang="pt-PT" sz="2400" i="1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lang="pt-PT" sz="2400" i="1" dirty="0" err="1" smtClean="0">
                <a:solidFill>
                  <a:srgbClr val="000000"/>
                </a:solidFill>
                <a:ea typeface="Times New Roman"/>
                <a:cs typeface="Times New Roman"/>
              </a:rPr>
              <a:t>Magistra</a:t>
            </a:r>
            <a:r>
              <a:rPr lang="pt-PT" sz="2400" dirty="0" smtClean="0">
                <a:solidFill>
                  <a:srgbClr val="000000"/>
                </a:solidFill>
                <a:ea typeface="Times New Roman"/>
                <a:cs typeface="Times New Roman"/>
              </a:rPr>
              <a:t>, </a:t>
            </a:r>
            <a:r>
              <a:rPr lang="pt-PT" sz="2400" dirty="0">
                <a:solidFill>
                  <a:srgbClr val="000000"/>
                </a:solidFill>
                <a:ea typeface="Times New Roman"/>
                <a:cs typeface="Times New Roman"/>
              </a:rPr>
              <a:t>113</a:t>
            </a:r>
            <a:r>
              <a:rPr lang="pt-PT" sz="2800" dirty="0" smtClean="0">
                <a:solidFill>
                  <a:srgbClr val="000000"/>
                </a:solidFill>
                <a:ea typeface="Times New Roman"/>
                <a:cs typeface="Times New Roman"/>
              </a:rPr>
              <a:t>)</a:t>
            </a: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dirty="0" smtClean="0"/>
              <a:t>O </a:t>
            </a:r>
            <a:r>
              <a:rPr lang="pt-PT" sz="2800" dirty="0"/>
              <a:t>que fica dito não exclui, como é óbvio, que também </a:t>
            </a:r>
            <a:r>
              <a:rPr lang="pt-PT" sz="2800" b="1" dirty="0">
                <a:solidFill>
                  <a:srgbClr val="B51530"/>
                </a:solidFill>
              </a:rPr>
              <a:t>o Estado e outras entidades públicas</a:t>
            </a:r>
            <a:r>
              <a:rPr lang="pt-PT" sz="2800" dirty="0"/>
              <a:t> possam legitimamente possuir, em propriedade, bens produtivos, especialmente quando "eles chegam a conferir tal poder econômico, que não é possível deixá-lo nas mãos de pessoas privadas sem </a:t>
            </a:r>
            <a:r>
              <a:rPr lang="pt-PT" sz="2800" b="1" dirty="0">
                <a:solidFill>
                  <a:srgbClr val="C00000"/>
                </a:solidFill>
              </a:rPr>
              <a:t>perigo do bem comum</a:t>
            </a:r>
            <a:r>
              <a:rPr lang="pt-PT" sz="2800" dirty="0" smtClean="0"/>
              <a:t>".(</a:t>
            </a:r>
            <a:r>
              <a:rPr lang="pt-PT" sz="2400" i="1" dirty="0" err="1" smtClean="0"/>
              <a:t>Mater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et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Magistra</a:t>
            </a:r>
            <a:r>
              <a:rPr lang="pt-PT" sz="2400" dirty="0" smtClean="0"/>
              <a:t>, </a:t>
            </a:r>
            <a:r>
              <a:rPr lang="pt-PT" sz="2400" dirty="0" smtClean="0"/>
              <a:t>116</a:t>
            </a:r>
            <a:r>
              <a:rPr lang="pt-PT" sz="2800" dirty="0" smtClean="0"/>
              <a:t>)</a:t>
            </a:r>
            <a:endParaRPr lang="pt-PT" sz="2800" dirty="0">
              <a:solidFill>
                <a:srgbClr val="000000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14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38</a:t>
            </a:fld>
            <a:endParaRPr lang="pt-PT"/>
          </a:p>
        </p:txBody>
      </p:sp>
      <p:sp>
        <p:nvSpPr>
          <p:cNvPr id="3" name="Marcador de Posição do Número do Diapositivo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14D99F-4547-4027-ADCB-2D4A1046D613}" type="slidenum">
              <a:rPr lang="pt-PT" smtClean="0"/>
              <a:pPr/>
              <a:t>38</a:t>
            </a:fld>
            <a:endParaRPr lang="pt-PT"/>
          </a:p>
        </p:txBody>
      </p:sp>
      <p:sp>
        <p:nvSpPr>
          <p:cNvPr id="4" name="CaixaDeTexto 3"/>
          <p:cNvSpPr txBox="1"/>
          <p:nvPr/>
        </p:nvSpPr>
        <p:spPr>
          <a:xfrm>
            <a:off x="251520" y="404664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solidFill>
                  <a:srgbClr val="002060"/>
                </a:solidFill>
              </a:rPr>
              <a:t> </a:t>
            </a:r>
            <a:endParaRPr lang="pt-PT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rgbClr val="002060"/>
                </a:solidFill>
              </a:rPr>
              <a:t>[P]</a:t>
            </a:r>
            <a:r>
              <a:rPr lang="en-GB" sz="2600" dirty="0" err="1" smtClean="0">
                <a:solidFill>
                  <a:srgbClr val="002060"/>
                </a:solidFill>
              </a:rPr>
              <a:t>artilhar</a:t>
            </a:r>
            <a:r>
              <a:rPr lang="en-GB" sz="2600" dirty="0">
                <a:solidFill>
                  <a:srgbClr val="002060"/>
                </a:solidFill>
              </a:rPr>
              <a:t>, no </a:t>
            </a:r>
            <a:r>
              <a:rPr lang="en-GB" sz="2600" dirty="0" err="1">
                <a:solidFill>
                  <a:srgbClr val="002060"/>
                </a:solidFill>
              </a:rPr>
              <a:t>fim</a:t>
            </a:r>
            <a:r>
              <a:rPr lang="en-GB" sz="2600" dirty="0">
                <a:solidFill>
                  <a:srgbClr val="002060"/>
                </a:solidFill>
              </a:rPr>
              <a:t> de </a:t>
            </a:r>
            <a:r>
              <a:rPr lang="en-GB" sz="2600" dirty="0" err="1">
                <a:solidFill>
                  <a:srgbClr val="002060"/>
                </a:solidFill>
              </a:rPr>
              <a:t>contas</a:t>
            </a:r>
            <a:r>
              <a:rPr lang="en-GB" sz="2600" dirty="0">
                <a:solidFill>
                  <a:srgbClr val="002060"/>
                </a:solidFill>
              </a:rPr>
              <a:t>, é </a:t>
            </a:r>
            <a:r>
              <a:rPr lang="en-GB" sz="2600" b="1" dirty="0" err="1">
                <a:solidFill>
                  <a:srgbClr val="C00000"/>
                </a:solidFill>
              </a:rPr>
              <a:t>fazer</a:t>
            </a:r>
            <a:r>
              <a:rPr lang="en-GB" sz="2600" b="1" dirty="0">
                <a:solidFill>
                  <a:srgbClr val="C00000"/>
                </a:solidFill>
              </a:rPr>
              <a:t> </a:t>
            </a:r>
            <a:r>
              <a:rPr lang="en-GB" sz="2600" b="1" dirty="0" err="1">
                <a:solidFill>
                  <a:srgbClr val="C00000"/>
                </a:solidFill>
              </a:rPr>
              <a:t>chegar</a:t>
            </a:r>
            <a:r>
              <a:rPr lang="en-GB" sz="2600" b="1" dirty="0">
                <a:solidFill>
                  <a:srgbClr val="C00000"/>
                </a:solidFill>
              </a:rPr>
              <a:t> </a:t>
            </a:r>
            <a:r>
              <a:rPr lang="en-GB" sz="2600" b="1" dirty="0" err="1">
                <a:solidFill>
                  <a:srgbClr val="C00000"/>
                </a:solidFill>
              </a:rPr>
              <a:t>aos</a:t>
            </a:r>
            <a:r>
              <a:rPr lang="en-GB" sz="2600" b="1" dirty="0">
                <a:solidFill>
                  <a:srgbClr val="C00000"/>
                </a:solidFill>
              </a:rPr>
              <a:t> outros </a:t>
            </a:r>
            <a:r>
              <a:rPr lang="en-GB" sz="2600" b="1" dirty="0" err="1">
                <a:solidFill>
                  <a:srgbClr val="C00000"/>
                </a:solidFill>
              </a:rPr>
              <a:t>aquilo</a:t>
            </a:r>
            <a:r>
              <a:rPr lang="en-GB" sz="2600" b="1" dirty="0">
                <a:solidFill>
                  <a:srgbClr val="C00000"/>
                </a:solidFill>
              </a:rPr>
              <a:t> </a:t>
            </a:r>
            <a:r>
              <a:rPr lang="en-GB" sz="2600" b="1" dirty="0" err="1">
                <a:solidFill>
                  <a:srgbClr val="C00000"/>
                </a:solidFill>
              </a:rPr>
              <a:t>que</a:t>
            </a:r>
            <a:r>
              <a:rPr lang="en-GB" sz="2600" b="1" dirty="0">
                <a:solidFill>
                  <a:srgbClr val="C00000"/>
                </a:solidFill>
              </a:rPr>
              <a:t> Deus </a:t>
            </a:r>
            <a:r>
              <a:rPr lang="en-GB" sz="2600" b="1" dirty="0" err="1">
                <a:solidFill>
                  <a:srgbClr val="C00000"/>
                </a:solidFill>
              </a:rPr>
              <a:t>lhes</a:t>
            </a:r>
            <a:r>
              <a:rPr lang="en-GB" sz="2600" b="1" dirty="0">
                <a:solidFill>
                  <a:srgbClr val="C00000"/>
                </a:solidFill>
              </a:rPr>
              <a:t> </a:t>
            </a:r>
            <a:r>
              <a:rPr lang="en-GB" sz="2600" b="1" dirty="0" err="1">
                <a:solidFill>
                  <a:srgbClr val="C00000"/>
                </a:solidFill>
              </a:rPr>
              <a:t>destina</a:t>
            </a:r>
            <a:r>
              <a:rPr lang="en-GB" sz="2600" b="1" dirty="0">
                <a:solidFill>
                  <a:srgbClr val="C00000"/>
                </a:solidFill>
              </a:rPr>
              <a:t> </a:t>
            </a:r>
            <a:r>
              <a:rPr lang="en-GB" sz="2600" dirty="0">
                <a:solidFill>
                  <a:srgbClr val="002060"/>
                </a:solidFill>
              </a:rPr>
              <a:t>e </a:t>
            </a:r>
            <a:r>
              <a:rPr lang="en-GB" sz="2600" dirty="0" err="1">
                <a:solidFill>
                  <a:srgbClr val="002060"/>
                </a:solidFill>
              </a:rPr>
              <a:t>que</a:t>
            </a:r>
            <a:r>
              <a:rPr lang="en-GB" sz="2600" dirty="0">
                <a:solidFill>
                  <a:srgbClr val="002060"/>
                </a:solidFill>
              </a:rPr>
              <a:t> a </a:t>
            </a:r>
            <a:r>
              <a:rPr lang="en-GB" sz="2600" dirty="0" err="1">
                <a:solidFill>
                  <a:srgbClr val="002060"/>
                </a:solidFill>
              </a:rPr>
              <a:t>nós</a:t>
            </a:r>
            <a:r>
              <a:rPr lang="en-GB" sz="2600" dirty="0">
                <a:solidFill>
                  <a:srgbClr val="002060"/>
                </a:solidFill>
              </a:rPr>
              <a:t> </a:t>
            </a:r>
            <a:r>
              <a:rPr lang="en-GB" sz="2600" dirty="0" err="1">
                <a:solidFill>
                  <a:srgbClr val="002060"/>
                </a:solidFill>
              </a:rPr>
              <a:t>mais</a:t>
            </a:r>
            <a:r>
              <a:rPr lang="en-GB" sz="2600" dirty="0">
                <a:solidFill>
                  <a:srgbClr val="002060"/>
                </a:solidFill>
              </a:rPr>
              <a:t> </a:t>
            </a:r>
            <a:r>
              <a:rPr lang="en-GB" sz="2600" dirty="0" err="1">
                <a:solidFill>
                  <a:srgbClr val="002060"/>
                </a:solidFill>
              </a:rPr>
              <a:t>não</a:t>
            </a:r>
            <a:r>
              <a:rPr lang="en-GB" sz="2600" dirty="0">
                <a:solidFill>
                  <a:srgbClr val="002060"/>
                </a:solidFill>
              </a:rPr>
              <a:t> </a:t>
            </a:r>
            <a:r>
              <a:rPr lang="en-GB" sz="2600" dirty="0" err="1">
                <a:solidFill>
                  <a:srgbClr val="002060"/>
                </a:solidFill>
              </a:rPr>
              <a:t>foi</a:t>
            </a:r>
            <a:r>
              <a:rPr lang="en-GB" sz="2600" dirty="0">
                <a:solidFill>
                  <a:srgbClr val="002060"/>
                </a:solidFill>
              </a:rPr>
              <a:t> do </a:t>
            </a:r>
            <a:r>
              <a:rPr lang="en-GB" sz="2600" dirty="0" err="1">
                <a:solidFill>
                  <a:srgbClr val="002060"/>
                </a:solidFill>
              </a:rPr>
              <a:t>que</a:t>
            </a:r>
            <a:r>
              <a:rPr lang="en-GB" sz="2600" dirty="0">
                <a:solidFill>
                  <a:srgbClr val="002060"/>
                </a:solidFill>
              </a:rPr>
              <a:t> </a:t>
            </a:r>
            <a:r>
              <a:rPr lang="en-GB" sz="2600" b="1" dirty="0" err="1">
                <a:solidFill>
                  <a:srgbClr val="C00000"/>
                </a:solidFill>
              </a:rPr>
              <a:t>confiado</a:t>
            </a:r>
            <a:r>
              <a:rPr lang="en-GB" sz="2800" dirty="0" smtClean="0">
                <a:solidFill>
                  <a:srgbClr val="002060"/>
                </a:solidFill>
              </a:rPr>
              <a:t>.(</a:t>
            </a:r>
            <a:r>
              <a:rPr lang="en-GB" sz="2000" dirty="0" err="1" smtClean="0">
                <a:solidFill>
                  <a:srgbClr val="002060"/>
                </a:solidFill>
              </a:rPr>
              <a:t>Mensagem</a:t>
            </a:r>
            <a:r>
              <a:rPr lang="en-GB" sz="2000" dirty="0" smtClean="0">
                <a:solidFill>
                  <a:srgbClr val="002060"/>
                </a:solidFill>
              </a:rPr>
              <a:t> para a </a:t>
            </a:r>
            <a:r>
              <a:rPr lang="en-GB" sz="2000" dirty="0" err="1" smtClean="0">
                <a:solidFill>
                  <a:srgbClr val="002060"/>
                </a:solidFill>
              </a:rPr>
              <a:t>Quaresma</a:t>
            </a:r>
            <a:r>
              <a:rPr lang="en-GB" sz="2000" dirty="0" smtClean="0">
                <a:solidFill>
                  <a:srgbClr val="002060"/>
                </a:solidFill>
              </a:rPr>
              <a:t> de </a:t>
            </a:r>
            <a:r>
              <a:rPr lang="en-GB" sz="2000" dirty="0" smtClean="0"/>
              <a:t>1985).</a:t>
            </a:r>
            <a:endParaRPr lang="pt-PT" sz="2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059832" y="2420888"/>
            <a:ext cx="1584176" cy="52322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PT" sz="2600" b="1" dirty="0" smtClean="0">
                <a:solidFill>
                  <a:srgbClr val="721C28"/>
                </a:solidFill>
              </a:rPr>
              <a:t>Para quê</a:t>
            </a:r>
            <a:r>
              <a:rPr lang="pt-PT" sz="2800" b="1" dirty="0" smtClean="0">
                <a:solidFill>
                  <a:srgbClr val="721C28"/>
                </a:solidFill>
              </a:rPr>
              <a:t>?</a:t>
            </a:r>
            <a:endParaRPr lang="pt-PT" sz="2800" b="1" dirty="0">
              <a:solidFill>
                <a:srgbClr val="721C28"/>
              </a:solidFill>
            </a:endParaRPr>
          </a:p>
        </p:txBody>
      </p:sp>
      <p:sp>
        <p:nvSpPr>
          <p:cNvPr id="6" name="Seta curvada à direita 5"/>
          <p:cNvSpPr/>
          <p:nvPr/>
        </p:nvSpPr>
        <p:spPr>
          <a:xfrm rot="17838015">
            <a:off x="1994515" y="2018370"/>
            <a:ext cx="565561" cy="1447883"/>
          </a:xfrm>
          <a:prstGeom prst="curvedRightArrow">
            <a:avLst>
              <a:gd name="adj1" fmla="val 25000"/>
              <a:gd name="adj2" fmla="val 50000"/>
              <a:gd name="adj3" fmla="val 6110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7" name="Seta curvada à direita 6"/>
          <p:cNvSpPr/>
          <p:nvPr/>
        </p:nvSpPr>
        <p:spPr>
          <a:xfrm rot="13115117">
            <a:off x="5205230" y="1445570"/>
            <a:ext cx="3546961" cy="3503165"/>
          </a:xfrm>
          <a:prstGeom prst="curvedRightArrow">
            <a:avLst>
              <a:gd name="adj1" fmla="val 25934"/>
              <a:gd name="adj2" fmla="val 38192"/>
              <a:gd name="adj3" fmla="val 25000"/>
            </a:avLst>
          </a:prstGeom>
          <a:solidFill>
            <a:srgbClr val="00B400">
              <a:alpha val="3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800972" y="3861048"/>
            <a:ext cx="8640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8800" b="1" dirty="0" smtClean="0">
                <a:solidFill>
                  <a:srgbClr val="00B400"/>
                </a:solidFill>
              </a:rPr>
              <a:t>?</a:t>
            </a:r>
            <a:endParaRPr lang="pt-PT" sz="8800" b="1" dirty="0">
              <a:solidFill>
                <a:srgbClr val="00B4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51520" y="5445224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b="1" dirty="0" smtClean="0">
                <a:solidFill>
                  <a:srgbClr val="C00000"/>
                </a:solidFill>
              </a:rPr>
              <a:t>E se não cumprir isso?</a:t>
            </a:r>
            <a:endParaRPr lang="pt-PT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63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39</a:t>
            </a:fld>
            <a:endParaRPr lang="pt-PT"/>
          </a:p>
        </p:txBody>
      </p:sp>
      <p:sp>
        <p:nvSpPr>
          <p:cNvPr id="3" name="Marcador de Posição do Número do Diapositivo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14D99F-4547-4027-ADCB-2D4A1046D613}" type="slidenum">
              <a:rPr lang="pt-PT" smtClean="0"/>
              <a:pPr/>
              <a:t>39</a:t>
            </a:fld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611560" y="764704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rgbClr val="002060"/>
                </a:solidFill>
              </a:rPr>
              <a:t>Santo Ambrósio: "não dás da tua fortuna ao seres generoso para com o pobre, tu dás </a:t>
            </a:r>
            <a:r>
              <a:rPr lang="pt-PT" sz="2800" b="1" dirty="0">
                <a:solidFill>
                  <a:srgbClr val="C00000"/>
                </a:solidFill>
              </a:rPr>
              <a:t>daquilo que lhe pertence</a:t>
            </a:r>
            <a:r>
              <a:rPr lang="pt-PT" sz="2800" dirty="0">
                <a:solidFill>
                  <a:srgbClr val="002060"/>
                </a:solidFill>
              </a:rPr>
              <a:t>. Porque aquilo que te atribuis a ti, foi dado em comum para uso de todos. ". (</a:t>
            </a:r>
            <a:r>
              <a:rPr lang="pt-PT" sz="2400" i="1" dirty="0">
                <a:solidFill>
                  <a:srgbClr val="002060"/>
                </a:solidFill>
              </a:rPr>
              <a:t>in</a:t>
            </a:r>
            <a:r>
              <a:rPr lang="pt-PT" sz="2400" dirty="0">
                <a:solidFill>
                  <a:srgbClr val="002060"/>
                </a:solidFill>
              </a:rPr>
              <a:t> </a:t>
            </a:r>
            <a:r>
              <a:rPr lang="pt-PT" sz="2400" dirty="0" smtClean="0">
                <a:solidFill>
                  <a:srgbClr val="002060"/>
                </a:solidFill>
              </a:rPr>
              <a:t>Paulo VI, </a:t>
            </a:r>
            <a:r>
              <a:rPr lang="pt-PT" sz="2400" i="1" dirty="0" err="1" smtClean="0">
                <a:solidFill>
                  <a:srgbClr val="002060"/>
                </a:solidFill>
              </a:rPr>
              <a:t>Populorum</a:t>
            </a:r>
            <a:r>
              <a:rPr lang="pt-PT" sz="2400" i="1" dirty="0" smtClean="0">
                <a:solidFill>
                  <a:srgbClr val="002060"/>
                </a:solidFill>
              </a:rPr>
              <a:t> </a:t>
            </a:r>
            <a:r>
              <a:rPr lang="pt-PT" sz="2400" i="1" dirty="0" err="1" smtClean="0">
                <a:solidFill>
                  <a:srgbClr val="002060"/>
                </a:solidFill>
              </a:rPr>
              <a:t>Progressio</a:t>
            </a:r>
            <a:r>
              <a:rPr lang="pt-PT" sz="2400" dirty="0" smtClean="0">
                <a:solidFill>
                  <a:srgbClr val="002060"/>
                </a:solidFill>
              </a:rPr>
              <a:t>, </a:t>
            </a:r>
            <a:r>
              <a:rPr lang="pt-PT" sz="2400" dirty="0">
                <a:solidFill>
                  <a:srgbClr val="002060"/>
                </a:solidFill>
              </a:rPr>
              <a:t>23</a:t>
            </a:r>
            <a:r>
              <a:rPr lang="pt-PT" sz="2800" dirty="0">
                <a:solidFill>
                  <a:srgbClr val="002060"/>
                </a:solidFill>
              </a:rPr>
              <a:t>)</a:t>
            </a:r>
          </a:p>
          <a:p>
            <a:endParaRPr lang="pt-PT" sz="2800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rgbClr val="002060"/>
                </a:solidFill>
              </a:rPr>
              <a:t>S. João Crisóstomo: «Não fazer os pobres participar dos seus próprios bens </a:t>
            </a:r>
            <a:r>
              <a:rPr lang="pt-PT" sz="2800" b="1" dirty="0">
                <a:solidFill>
                  <a:srgbClr val="C00000"/>
                </a:solidFill>
              </a:rPr>
              <a:t>é roubá-los </a:t>
            </a:r>
            <a:r>
              <a:rPr lang="pt-PT" sz="2800" dirty="0">
                <a:solidFill>
                  <a:srgbClr val="002060"/>
                </a:solidFill>
              </a:rPr>
              <a:t>e </a:t>
            </a:r>
            <a:r>
              <a:rPr lang="pt-PT" sz="2800" b="1" dirty="0">
                <a:solidFill>
                  <a:srgbClr val="C00000"/>
                </a:solidFill>
              </a:rPr>
              <a:t>tirar-lhes a vida</a:t>
            </a:r>
            <a:r>
              <a:rPr lang="pt-PT" sz="2800" dirty="0">
                <a:solidFill>
                  <a:srgbClr val="002060"/>
                </a:solidFill>
              </a:rPr>
              <a:t>. Não são nossos, mas </a:t>
            </a:r>
            <a:r>
              <a:rPr lang="pt-PT" sz="2800" b="1" dirty="0">
                <a:solidFill>
                  <a:srgbClr val="C00000"/>
                </a:solidFill>
              </a:rPr>
              <a:t>deles</a:t>
            </a:r>
            <a:r>
              <a:rPr lang="pt-PT" sz="2800" dirty="0">
                <a:solidFill>
                  <a:srgbClr val="002060"/>
                </a:solidFill>
              </a:rPr>
              <a:t>, os bens que aferrolhamos.»(</a:t>
            </a:r>
            <a:r>
              <a:rPr lang="pt-PT" sz="2400" dirty="0"/>
              <a:t>São João Crisóstomo, </a:t>
            </a:r>
            <a:r>
              <a:rPr lang="pt-PT" sz="2400" i="1" dirty="0"/>
              <a:t>Homilia sobre Lázaro</a:t>
            </a:r>
            <a:r>
              <a:rPr lang="pt-PT" sz="2400" dirty="0"/>
              <a:t>, II, 6: </a:t>
            </a:r>
            <a:r>
              <a:rPr lang="pt-PT" sz="2400" i="1" dirty="0"/>
              <a:t>PG </a:t>
            </a:r>
            <a:r>
              <a:rPr lang="pt-PT" sz="2400" dirty="0"/>
              <a:t>48, 992D. Citado em </a:t>
            </a:r>
            <a:r>
              <a:rPr lang="pt-PT" sz="2400" dirty="0" smtClean="0"/>
              <a:t>Papa Francisco, </a:t>
            </a:r>
            <a:r>
              <a:rPr lang="pt-PT" sz="2400" i="1" dirty="0" err="1" smtClean="0"/>
              <a:t>Evangelii</a:t>
            </a:r>
            <a:r>
              <a:rPr lang="pt-PT" sz="2400" i="1" dirty="0" smtClean="0"/>
              <a:t> </a:t>
            </a:r>
            <a:r>
              <a:rPr lang="pt-PT" sz="2400" i="1" dirty="0" err="1" smtClean="0"/>
              <a:t>Gaudium</a:t>
            </a:r>
            <a:r>
              <a:rPr lang="pt-PT" sz="2400" dirty="0" smtClean="0"/>
              <a:t>, </a:t>
            </a:r>
            <a:r>
              <a:rPr lang="pt-PT" sz="2400" dirty="0"/>
              <a:t>57</a:t>
            </a:r>
            <a:r>
              <a:rPr lang="pt-PT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5929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4077072"/>
            <a:ext cx="8424936" cy="2304256"/>
          </a:xfrm>
        </p:spPr>
        <p:txBody>
          <a:bodyPr>
            <a:noAutofit/>
          </a:bodyPr>
          <a:lstStyle/>
          <a:p>
            <a:pPr algn="l"/>
            <a:r>
              <a:rPr lang="pt-PT" sz="3200" b="1" dirty="0" smtClean="0">
                <a:solidFill>
                  <a:srgbClr val="002060"/>
                </a:solidFill>
              </a:rPr>
              <a:t/>
            </a:r>
            <a:br>
              <a:rPr lang="pt-PT" sz="3200" b="1" dirty="0" smtClean="0">
                <a:solidFill>
                  <a:srgbClr val="002060"/>
                </a:solidFill>
              </a:rPr>
            </a:br>
            <a:r>
              <a:rPr lang="pt-PT" sz="3200" b="1" dirty="0">
                <a:solidFill>
                  <a:srgbClr val="002060"/>
                </a:solidFill>
              </a:rPr>
              <a:t/>
            </a:r>
            <a:br>
              <a:rPr lang="pt-PT" sz="3200" b="1" dirty="0">
                <a:solidFill>
                  <a:srgbClr val="002060"/>
                </a:solidFill>
              </a:rPr>
            </a:br>
            <a:r>
              <a:rPr lang="pt-PT" sz="3200" b="1" dirty="0" smtClean="0">
                <a:solidFill>
                  <a:srgbClr val="002060"/>
                </a:solidFill>
              </a:rPr>
              <a:t/>
            </a:r>
            <a:br>
              <a:rPr lang="pt-PT" sz="3200" b="1" dirty="0" smtClean="0">
                <a:solidFill>
                  <a:srgbClr val="002060"/>
                </a:solidFill>
              </a:rPr>
            </a:br>
            <a:r>
              <a:rPr lang="pt-PT" sz="3200" b="1" dirty="0">
                <a:solidFill>
                  <a:srgbClr val="002060"/>
                </a:solidFill>
              </a:rPr>
              <a:t/>
            </a:r>
            <a:br>
              <a:rPr lang="pt-PT" sz="3200" b="1" dirty="0">
                <a:solidFill>
                  <a:srgbClr val="002060"/>
                </a:solidFill>
              </a:rPr>
            </a:br>
            <a:endParaRPr lang="pt-PT" sz="3200" b="1" dirty="0">
              <a:solidFill>
                <a:srgbClr val="00206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4</a:t>
            </a:fld>
            <a:endParaRPr lang="pt-PT"/>
          </a:p>
        </p:txBody>
      </p:sp>
      <p:sp>
        <p:nvSpPr>
          <p:cNvPr id="8" name="CaixaDeTexto 7"/>
          <p:cNvSpPr txBox="1"/>
          <p:nvPr/>
        </p:nvSpPr>
        <p:spPr>
          <a:xfrm>
            <a:off x="323528" y="260648"/>
            <a:ext cx="856895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b="1" dirty="0">
                <a:solidFill>
                  <a:srgbClr val="FF0000"/>
                </a:solidFill>
              </a:rPr>
              <a:t>Três perspetivas</a:t>
            </a:r>
            <a:r>
              <a:rPr lang="pt-PT" sz="3200" b="1" dirty="0" smtClean="0">
                <a:solidFill>
                  <a:srgbClr val="FF0000"/>
                </a:solidFill>
              </a:rPr>
              <a:t>:</a:t>
            </a:r>
            <a:br>
              <a:rPr lang="pt-PT" sz="3200" b="1" dirty="0" smtClean="0">
                <a:solidFill>
                  <a:srgbClr val="FF0000"/>
                </a:solidFill>
              </a:rPr>
            </a:br>
            <a:endParaRPr lang="pt-PT" sz="3200" b="1" dirty="0" smtClean="0">
              <a:solidFill>
                <a:srgbClr val="FF0000"/>
              </a:solidFill>
            </a:endParaRP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PT" sz="2800" dirty="0" smtClean="0">
                <a:solidFill>
                  <a:srgbClr val="002060"/>
                </a:solidFill>
              </a:rPr>
              <a:t>Habermas </a:t>
            </a:r>
            <a:r>
              <a:rPr lang="pt-PT" sz="2800" dirty="0">
                <a:solidFill>
                  <a:srgbClr val="002060"/>
                </a:solidFill>
              </a:rPr>
              <a:t>(</a:t>
            </a:r>
            <a:r>
              <a:rPr lang="pt-PT" sz="2800" dirty="0">
                <a:solidFill>
                  <a:srgbClr val="C00000"/>
                </a:solidFill>
              </a:rPr>
              <a:t>sociedade «pós-secular»</a:t>
            </a:r>
            <a:r>
              <a:rPr lang="pt-PT" sz="2800" dirty="0">
                <a:solidFill>
                  <a:srgbClr val="002060"/>
                </a:solidFill>
              </a:rPr>
              <a:t>; diálogo entre</a:t>
            </a:r>
            <a:br>
              <a:rPr lang="pt-PT" sz="2800" dirty="0">
                <a:solidFill>
                  <a:srgbClr val="002060"/>
                </a:solidFill>
              </a:rPr>
            </a:br>
            <a:r>
              <a:rPr lang="pt-PT" sz="2800" dirty="0">
                <a:solidFill>
                  <a:srgbClr val="002060"/>
                </a:solidFill>
              </a:rPr>
              <a:t>     cientistas, filósofos e teólogos</a:t>
            </a:r>
            <a:r>
              <a:rPr lang="pt-PT" sz="2800" dirty="0" smtClean="0">
                <a:solidFill>
                  <a:srgbClr val="002060"/>
                </a:solidFill>
              </a:rPr>
              <a:t>);*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PT" sz="2800" dirty="0" smtClean="0">
                <a:solidFill>
                  <a:srgbClr val="002060"/>
                </a:solidFill>
              </a:rPr>
              <a:t>alguns </a:t>
            </a:r>
            <a:r>
              <a:rPr lang="pt-PT" sz="2800" dirty="0">
                <a:solidFill>
                  <a:srgbClr val="002060"/>
                </a:solidFill>
              </a:rPr>
              <a:t>princípios da DSI são parte da </a:t>
            </a:r>
            <a:r>
              <a:rPr lang="pt-PT" sz="2800" dirty="0">
                <a:solidFill>
                  <a:srgbClr val="C00000"/>
                </a:solidFill>
              </a:rPr>
              <a:t>cultura</a:t>
            </a:r>
            <a:r>
              <a:rPr lang="pt-PT" sz="2800" dirty="0">
                <a:solidFill>
                  <a:srgbClr val="002060"/>
                </a:solidFill>
              </a:rPr>
              <a:t>   </a:t>
            </a:r>
            <a:br>
              <a:rPr lang="pt-PT" sz="2800" dirty="0">
                <a:solidFill>
                  <a:srgbClr val="002060"/>
                </a:solidFill>
              </a:rPr>
            </a:br>
            <a:r>
              <a:rPr lang="pt-PT" sz="2800" dirty="0">
                <a:solidFill>
                  <a:srgbClr val="002060"/>
                </a:solidFill>
              </a:rPr>
              <a:t>     </a:t>
            </a:r>
            <a:r>
              <a:rPr lang="pt-PT" sz="2800" dirty="0">
                <a:solidFill>
                  <a:srgbClr val="C00000"/>
                </a:solidFill>
              </a:rPr>
              <a:t>portuguesa</a:t>
            </a:r>
            <a:r>
              <a:rPr lang="pt-PT" sz="2800" dirty="0">
                <a:solidFill>
                  <a:srgbClr val="002060"/>
                </a:solidFill>
              </a:rPr>
              <a:t> (nem sempre bem compreendidos</a:t>
            </a:r>
            <a:r>
              <a:rPr lang="pt-PT" sz="2800" dirty="0" smtClean="0">
                <a:solidFill>
                  <a:srgbClr val="002060"/>
                </a:solidFill>
              </a:rPr>
              <a:t>);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pt-PT" sz="2800" dirty="0" smtClean="0">
                <a:solidFill>
                  <a:srgbClr val="002060"/>
                </a:solidFill>
              </a:rPr>
              <a:t>a </a:t>
            </a:r>
            <a:r>
              <a:rPr lang="pt-PT" sz="2800" dirty="0">
                <a:solidFill>
                  <a:srgbClr val="002060"/>
                </a:solidFill>
              </a:rPr>
              <a:t>DSI também contém uma </a:t>
            </a:r>
            <a:r>
              <a:rPr lang="pt-PT" sz="2800" dirty="0">
                <a:solidFill>
                  <a:srgbClr val="C00000"/>
                </a:solidFill>
              </a:rPr>
              <a:t>proposta universal</a:t>
            </a:r>
            <a:r>
              <a:rPr lang="pt-PT" sz="2800" dirty="0">
                <a:solidFill>
                  <a:srgbClr val="002060"/>
                </a:solidFill>
              </a:rPr>
              <a:t>, cuja  </a:t>
            </a:r>
            <a:br>
              <a:rPr lang="pt-PT" sz="2800" dirty="0">
                <a:solidFill>
                  <a:srgbClr val="002060"/>
                </a:solidFill>
              </a:rPr>
            </a:br>
            <a:r>
              <a:rPr lang="pt-PT" sz="2800" dirty="0">
                <a:solidFill>
                  <a:srgbClr val="002060"/>
                </a:solidFill>
              </a:rPr>
              <a:t>     aceitação não requer a fé cristã explícita. É neste   </a:t>
            </a:r>
            <a:br>
              <a:rPr lang="pt-PT" sz="2800" dirty="0">
                <a:solidFill>
                  <a:srgbClr val="002060"/>
                </a:solidFill>
              </a:rPr>
            </a:br>
            <a:r>
              <a:rPr lang="pt-PT" sz="2800" dirty="0">
                <a:solidFill>
                  <a:srgbClr val="002060"/>
                </a:solidFill>
              </a:rPr>
              <a:t>     sentido que irei desenvolver o que se segue. </a:t>
            </a:r>
            <a:r>
              <a:rPr lang="pt-PT" sz="2800" dirty="0">
                <a:solidFill>
                  <a:srgbClr val="FF0000"/>
                </a:solidFill>
              </a:rPr>
              <a:t>Será </a:t>
            </a:r>
            <a:br>
              <a:rPr lang="pt-PT" sz="2800" dirty="0">
                <a:solidFill>
                  <a:srgbClr val="FF0000"/>
                </a:solidFill>
              </a:rPr>
            </a:br>
            <a:r>
              <a:rPr lang="pt-PT" sz="2800" dirty="0">
                <a:solidFill>
                  <a:srgbClr val="FF0000"/>
                </a:solidFill>
              </a:rPr>
              <a:t>     sempre uma visão incompleta</a:t>
            </a:r>
            <a:r>
              <a:rPr lang="pt-PT" sz="2800" dirty="0" smtClean="0">
                <a:solidFill>
                  <a:srgbClr val="FF0000"/>
                </a:solidFill>
              </a:rPr>
              <a:t>.</a:t>
            </a:r>
          </a:p>
          <a:p>
            <a:endParaRPr lang="pt-PT" sz="2800" dirty="0" smtClean="0">
              <a:solidFill>
                <a:srgbClr val="002060"/>
              </a:solidFill>
            </a:endParaRPr>
          </a:p>
          <a:p>
            <a:r>
              <a:rPr lang="pt-PT" sz="2800" dirty="0">
                <a:solidFill>
                  <a:srgbClr val="002060"/>
                </a:solidFill>
              </a:rPr>
              <a:t/>
            </a:r>
            <a:br>
              <a:rPr lang="pt-PT" sz="2800" dirty="0">
                <a:solidFill>
                  <a:srgbClr val="002060"/>
                </a:solidFill>
              </a:rPr>
            </a:br>
            <a:r>
              <a:rPr lang="pt-PT" sz="2000" b="1" dirty="0">
                <a:solidFill>
                  <a:srgbClr val="002060"/>
                </a:solidFill>
              </a:rPr>
              <a:t>* </a:t>
            </a:r>
            <a:r>
              <a:rPr lang="pt-PT" sz="2000" dirty="0" err="1">
                <a:solidFill>
                  <a:srgbClr val="002060"/>
                </a:solidFill>
              </a:rPr>
              <a:t>Jürgen</a:t>
            </a:r>
            <a:r>
              <a:rPr lang="pt-PT" sz="2000" dirty="0">
                <a:solidFill>
                  <a:srgbClr val="002060"/>
                </a:solidFill>
              </a:rPr>
              <a:t> Habermas e Joseph </a:t>
            </a:r>
            <a:r>
              <a:rPr lang="pt-PT" sz="2000" dirty="0" err="1">
                <a:solidFill>
                  <a:srgbClr val="002060"/>
                </a:solidFill>
              </a:rPr>
              <a:t>Ratzinger</a:t>
            </a:r>
            <a:r>
              <a:rPr lang="pt-PT" sz="2000" dirty="0">
                <a:solidFill>
                  <a:srgbClr val="002060"/>
                </a:solidFill>
              </a:rPr>
              <a:t> (2005), </a:t>
            </a:r>
            <a:r>
              <a:rPr lang="pt-PT" sz="2000" i="1" dirty="0" err="1">
                <a:solidFill>
                  <a:srgbClr val="002060"/>
                </a:solidFill>
              </a:rPr>
              <a:t>The</a:t>
            </a:r>
            <a:r>
              <a:rPr lang="pt-PT" sz="2000" i="1" dirty="0">
                <a:solidFill>
                  <a:srgbClr val="002060"/>
                </a:solidFill>
              </a:rPr>
              <a:t> </a:t>
            </a:r>
            <a:r>
              <a:rPr lang="pt-PT" sz="2000" i="1" dirty="0" err="1">
                <a:solidFill>
                  <a:srgbClr val="002060"/>
                </a:solidFill>
              </a:rPr>
              <a:t>Dialects</a:t>
            </a:r>
            <a:r>
              <a:rPr lang="pt-PT" sz="2000" i="1" dirty="0">
                <a:solidFill>
                  <a:srgbClr val="002060"/>
                </a:solidFill>
              </a:rPr>
              <a:t> </a:t>
            </a:r>
            <a:r>
              <a:rPr lang="pt-PT" sz="2000" i="1" dirty="0" err="1">
                <a:solidFill>
                  <a:srgbClr val="002060"/>
                </a:solidFill>
              </a:rPr>
              <a:t>of</a:t>
            </a:r>
            <a:r>
              <a:rPr lang="pt-PT" sz="2000" i="1" dirty="0">
                <a:solidFill>
                  <a:srgbClr val="002060"/>
                </a:solidFill>
              </a:rPr>
              <a:t> </a:t>
            </a:r>
            <a:r>
              <a:rPr lang="pt-PT" sz="2000" i="1" dirty="0" err="1" smtClean="0">
                <a:solidFill>
                  <a:srgbClr val="002060"/>
                </a:solidFill>
              </a:rPr>
              <a:t>Secularization</a:t>
            </a:r>
            <a:r>
              <a:rPr lang="pt-PT" sz="2000" i="1" dirty="0" smtClean="0">
                <a:solidFill>
                  <a:srgbClr val="002060"/>
                </a:solidFill>
              </a:rPr>
              <a:t> </a:t>
            </a:r>
            <a:r>
              <a:rPr lang="pt-PT" sz="2000" i="1" dirty="0">
                <a:solidFill>
                  <a:srgbClr val="002060"/>
                </a:solidFill>
              </a:rPr>
              <a:t>– </a:t>
            </a:r>
            <a:r>
              <a:rPr lang="pt-PT" sz="2000" i="1" dirty="0" err="1">
                <a:solidFill>
                  <a:srgbClr val="002060"/>
                </a:solidFill>
              </a:rPr>
              <a:t>On</a:t>
            </a:r>
            <a:r>
              <a:rPr lang="pt-PT" sz="2000" i="1" dirty="0">
                <a:solidFill>
                  <a:srgbClr val="002060"/>
                </a:solidFill>
              </a:rPr>
              <a:t> </a:t>
            </a:r>
            <a:r>
              <a:rPr lang="pt-PT" sz="2000" i="1" dirty="0" err="1">
                <a:solidFill>
                  <a:srgbClr val="002060"/>
                </a:solidFill>
              </a:rPr>
              <a:t>Reason</a:t>
            </a:r>
            <a:r>
              <a:rPr lang="pt-PT" sz="2000" i="1" dirty="0">
                <a:solidFill>
                  <a:srgbClr val="002060"/>
                </a:solidFill>
              </a:rPr>
              <a:t> </a:t>
            </a:r>
            <a:r>
              <a:rPr lang="pt-PT" sz="2000" i="1" dirty="0" err="1">
                <a:solidFill>
                  <a:srgbClr val="002060"/>
                </a:solidFill>
              </a:rPr>
              <a:t>and</a:t>
            </a:r>
            <a:r>
              <a:rPr lang="pt-PT" sz="2000" i="1" dirty="0">
                <a:solidFill>
                  <a:srgbClr val="002060"/>
                </a:solidFill>
              </a:rPr>
              <a:t> </a:t>
            </a:r>
            <a:r>
              <a:rPr lang="pt-PT" sz="2000" i="1" dirty="0" err="1">
                <a:solidFill>
                  <a:srgbClr val="002060"/>
                </a:solidFill>
              </a:rPr>
              <a:t>Religion</a:t>
            </a:r>
            <a:r>
              <a:rPr lang="pt-PT" sz="2000" i="1" dirty="0">
                <a:solidFill>
                  <a:srgbClr val="002060"/>
                </a:solidFill>
              </a:rPr>
              <a:t>, </a:t>
            </a:r>
            <a:r>
              <a:rPr lang="pt-PT" sz="2000" dirty="0" err="1">
                <a:solidFill>
                  <a:srgbClr val="002060"/>
                </a:solidFill>
              </a:rPr>
              <a:t>Ignatius</a:t>
            </a:r>
            <a:r>
              <a:rPr lang="pt-PT" sz="2000" dirty="0">
                <a:solidFill>
                  <a:srgbClr val="002060"/>
                </a:solidFill>
              </a:rPr>
              <a:t> </a:t>
            </a:r>
            <a:r>
              <a:rPr lang="pt-PT" sz="2000" dirty="0" err="1">
                <a:solidFill>
                  <a:srgbClr val="002060"/>
                </a:solidFill>
              </a:rPr>
              <a:t>Press</a:t>
            </a:r>
            <a:r>
              <a:rPr lang="pt-PT" sz="2000" dirty="0">
                <a:solidFill>
                  <a:srgbClr val="002060"/>
                </a:solidFill>
              </a:rPr>
              <a:t>, San Francisco</a:t>
            </a:r>
            <a:r>
              <a:rPr lang="pt-PT" sz="2000" dirty="0" smtClean="0">
                <a:solidFill>
                  <a:srgbClr val="002060"/>
                </a:solidFill>
              </a:rPr>
              <a:t>.</a:t>
            </a:r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109871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40</a:t>
            </a:fld>
            <a:endParaRPr lang="pt-PT"/>
          </a:p>
        </p:txBody>
      </p:sp>
      <p:sp>
        <p:nvSpPr>
          <p:cNvPr id="3" name="Marcador de Posição do Número do Diapositivo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14D99F-4547-4027-ADCB-2D4A1046D613}" type="slidenum">
              <a:rPr lang="pt-PT" smtClean="0"/>
              <a:pPr/>
              <a:t>40</a:t>
            </a:fld>
            <a:endParaRPr lang="pt-PT"/>
          </a:p>
        </p:txBody>
      </p:sp>
      <p:sp>
        <p:nvSpPr>
          <p:cNvPr id="4" name="CaixaDeTexto 3"/>
          <p:cNvSpPr txBox="1"/>
          <p:nvPr/>
        </p:nvSpPr>
        <p:spPr>
          <a:xfrm>
            <a:off x="755576" y="1404720"/>
            <a:ext cx="77833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b="1" dirty="0" smtClean="0">
                <a:solidFill>
                  <a:srgbClr val="002060"/>
                </a:solidFill>
              </a:rPr>
              <a:t>Nenhuma destas citações pressupõe que o </a:t>
            </a:r>
            <a:r>
              <a:rPr lang="pt-PT" sz="2800" b="1" dirty="0" smtClean="0">
                <a:solidFill>
                  <a:srgbClr val="C00000"/>
                </a:solidFill>
              </a:rPr>
              <a:t>processo</a:t>
            </a:r>
            <a:r>
              <a:rPr lang="pt-PT" sz="2800" b="1" dirty="0" smtClean="0">
                <a:solidFill>
                  <a:srgbClr val="002060"/>
                </a:solidFill>
              </a:rPr>
              <a:t> através do qual os bens chegaram à nossa posse seja </a:t>
            </a:r>
            <a:r>
              <a:rPr lang="pt-PT" sz="2800" b="1" dirty="0" smtClean="0">
                <a:solidFill>
                  <a:srgbClr val="C00000"/>
                </a:solidFill>
              </a:rPr>
              <a:t>ilegítimo</a:t>
            </a:r>
            <a:r>
              <a:rPr lang="pt-PT" sz="2800" b="1" dirty="0" smtClean="0">
                <a:solidFill>
                  <a:srgbClr val="002060"/>
                </a:solidFill>
              </a:rPr>
              <a:t>.</a:t>
            </a:r>
          </a:p>
          <a:p>
            <a:endParaRPr lang="pt-PT" sz="2800" b="1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b="1" dirty="0" smtClean="0">
                <a:solidFill>
                  <a:srgbClr val="C00000"/>
                </a:solidFill>
              </a:rPr>
              <a:t>Será que temos que rever a nossa compreensão do 7º mandamento - «não roubarás»?</a:t>
            </a:r>
          </a:p>
          <a:p>
            <a:endParaRPr lang="pt-PT" sz="2800" b="1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b="1" dirty="0" smtClean="0">
                <a:solidFill>
                  <a:srgbClr val="002060"/>
                </a:solidFill>
              </a:rPr>
              <a:t>Em certo sentido estaríamos perante um conceito de </a:t>
            </a:r>
            <a:r>
              <a:rPr lang="pt-PT" sz="2800" b="1" dirty="0" smtClean="0">
                <a:solidFill>
                  <a:srgbClr val="FF0000"/>
                </a:solidFill>
              </a:rPr>
              <a:t>«roubar por omissão</a:t>
            </a:r>
            <a:r>
              <a:rPr lang="pt-PT" sz="2800" b="1" dirty="0" smtClean="0">
                <a:solidFill>
                  <a:srgbClr val="FF0000"/>
                </a:solidFill>
              </a:rPr>
              <a:t>»?</a:t>
            </a:r>
            <a:endParaRPr lang="pt-PT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9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41</a:t>
            </a:fld>
            <a:endParaRPr lang="pt-PT"/>
          </a:p>
        </p:txBody>
      </p:sp>
      <p:sp>
        <p:nvSpPr>
          <p:cNvPr id="3" name="Marcador de Posição do Número do Diapositivo 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P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14D99F-4547-4027-ADCB-2D4A1046D613}" type="slidenum">
              <a:rPr lang="pt-PT" smtClean="0"/>
              <a:pPr/>
              <a:t>41</a:t>
            </a:fld>
            <a:endParaRPr lang="pt-PT"/>
          </a:p>
        </p:txBody>
      </p:sp>
      <p:sp>
        <p:nvSpPr>
          <p:cNvPr id="4" name="CaixaDeTexto 3"/>
          <p:cNvSpPr txBox="1"/>
          <p:nvPr/>
        </p:nvSpPr>
        <p:spPr>
          <a:xfrm>
            <a:off x="755576" y="836712"/>
            <a:ext cx="770485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rgbClr val="C00000"/>
                </a:solidFill>
              </a:rPr>
              <a:t>Propriedade privada, um direito negativo?</a:t>
            </a:r>
          </a:p>
          <a:p>
            <a:endParaRPr lang="pt-PT" sz="2800" b="1" dirty="0">
              <a:solidFill>
                <a:srgbClr val="C00000"/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Na generalidade dos países, o direito de propriedade é um </a:t>
            </a:r>
            <a:r>
              <a:rPr lang="pt-PT" sz="2800" b="1" dirty="0" smtClean="0">
                <a:solidFill>
                  <a:srgbClr val="C00000"/>
                </a:solidFill>
              </a:rPr>
              <a:t>direito «negativo».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A DSI afirma um </a:t>
            </a:r>
            <a:r>
              <a:rPr lang="pt-PT" sz="2800" b="1" dirty="0" smtClean="0">
                <a:solidFill>
                  <a:srgbClr val="C00000"/>
                </a:solidFill>
              </a:rPr>
              <a:t>direito «reivindicável»</a:t>
            </a:r>
            <a:r>
              <a:rPr lang="pt-PT" sz="2800" dirty="0" smtClean="0">
                <a:solidFill>
                  <a:srgbClr val="C00000"/>
                </a:solidFill>
              </a:rPr>
              <a:t> </a:t>
            </a:r>
            <a:r>
              <a:rPr lang="pt-PT" sz="2800" dirty="0" smtClean="0">
                <a:solidFill>
                  <a:srgbClr val="002060"/>
                </a:solidFill>
              </a:rPr>
              <a:t>ou </a:t>
            </a:r>
            <a:r>
              <a:rPr lang="pt-PT" sz="2800" b="1" dirty="0" smtClean="0">
                <a:solidFill>
                  <a:srgbClr val="721C28"/>
                </a:solidFill>
              </a:rPr>
              <a:t>«</a:t>
            </a:r>
            <a:r>
              <a:rPr lang="pt-PT" sz="2800" b="1" dirty="0" smtClean="0">
                <a:solidFill>
                  <a:srgbClr val="C00000"/>
                </a:solidFill>
              </a:rPr>
              <a:t>subjetivo</a:t>
            </a:r>
            <a:r>
              <a:rPr lang="pt-PT" sz="2800" b="1" dirty="0" smtClean="0">
                <a:solidFill>
                  <a:srgbClr val="721C28"/>
                </a:solidFill>
              </a:rPr>
              <a:t>»</a:t>
            </a:r>
            <a:r>
              <a:rPr lang="pt-PT" sz="2800" dirty="0" smtClean="0">
                <a:solidFill>
                  <a:srgbClr val="002060"/>
                </a:solidFill>
              </a:rPr>
              <a:t>, dentro de certos limites:</a:t>
            </a:r>
          </a:p>
          <a:p>
            <a:pPr marL="914400" lvl="1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PT" altLang="pt-PT" sz="2800" i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uma </a:t>
            </a:r>
            <a:r>
              <a:rPr lang="pt-PT" altLang="pt-PT" sz="2800" i="1" dirty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parte de bens </a:t>
            </a:r>
            <a:r>
              <a:rPr lang="pt-PT" altLang="pt-PT" sz="2800" b="1" i="1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suficientes </a:t>
            </a:r>
            <a:r>
              <a:rPr lang="pt-PT" altLang="pt-PT" sz="2800" b="1" i="1" dirty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para si e suas </a:t>
            </a:r>
            <a:r>
              <a:rPr lang="pt-PT" altLang="pt-PT" sz="2800" b="1" i="1" dirty="0" smtClean="0">
                <a:solidFill>
                  <a:srgbClr val="C00000"/>
                </a:solidFill>
                <a:ea typeface="Times New Roman" pitchFamily="18" charset="0"/>
                <a:cs typeface="Arial" pitchFamily="34" charset="0"/>
              </a:rPr>
              <a:t>famílias</a:t>
            </a:r>
            <a:r>
              <a:rPr lang="pt-PT" altLang="pt-PT" sz="2800" b="1" i="1" dirty="0" smtClean="0">
                <a:solidFill>
                  <a:srgbClr val="721C28"/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pt-PT" altLang="pt-PT" sz="2800" i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(</a:t>
            </a:r>
            <a:r>
              <a:rPr lang="pt-PT" altLang="pt-PT" sz="2800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Concílio Vaticano II</a:t>
            </a:r>
            <a:r>
              <a:rPr lang="pt-PT" altLang="pt-PT" sz="2800" i="1" dirty="0" smtClean="0">
                <a:solidFill>
                  <a:srgbClr val="002060"/>
                </a:solidFill>
                <a:ea typeface="Times New Roman" pitchFamily="18" charset="0"/>
                <a:cs typeface="Arial" pitchFamily="34" charset="0"/>
              </a:rPr>
              <a:t>). </a:t>
            </a:r>
          </a:p>
          <a:p>
            <a:pPr marL="914400" lvl="1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pt-PT" altLang="pt-PT" sz="2800" b="1" i="1" dirty="0" smtClean="0">
                <a:solidFill>
                  <a:srgbClr val="C00000"/>
                </a:solidFill>
              </a:rPr>
              <a:t>meios </a:t>
            </a:r>
            <a:r>
              <a:rPr lang="pt-PT" altLang="pt-PT" sz="2800" b="1" i="1" dirty="0">
                <a:solidFill>
                  <a:srgbClr val="C00000"/>
                </a:solidFill>
              </a:rPr>
              <a:t>de subsistência </a:t>
            </a:r>
            <a:r>
              <a:rPr lang="pt-PT" altLang="pt-PT" sz="2800" dirty="0"/>
              <a:t>e </a:t>
            </a:r>
            <a:r>
              <a:rPr lang="pt-PT" altLang="pt-PT" sz="2800" dirty="0" smtClean="0"/>
              <a:t>os </a:t>
            </a:r>
            <a:r>
              <a:rPr lang="pt-PT" altLang="pt-PT" sz="2800" b="1" i="1" dirty="0">
                <a:solidFill>
                  <a:srgbClr val="C00000"/>
                </a:solidFill>
              </a:rPr>
              <a:t>instrumentos do </a:t>
            </a:r>
            <a:r>
              <a:rPr lang="pt-PT" altLang="pt-PT" sz="2800" b="1" i="1" dirty="0" smtClean="0">
                <a:solidFill>
                  <a:srgbClr val="C00000"/>
                </a:solidFill>
              </a:rPr>
              <a:t>progresso </a:t>
            </a:r>
            <a:r>
              <a:rPr lang="pt-PT" sz="2800" dirty="0" smtClean="0">
                <a:solidFill>
                  <a:srgbClr val="002060"/>
                </a:solidFill>
              </a:rPr>
              <a:t>(Paulo VI).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81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42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323528" y="260648"/>
            <a:ext cx="8424936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PT" sz="4400" b="1" u="sng" dirty="0" smtClean="0">
                <a:solidFill>
                  <a:srgbClr val="A02839"/>
                </a:solidFill>
              </a:rPr>
              <a:t>Bem comum</a:t>
            </a:r>
            <a:r>
              <a:rPr lang="pt-PT" sz="4400" b="1" dirty="0" smtClean="0">
                <a:solidFill>
                  <a:srgbClr val="A02839"/>
                </a:solidFill>
              </a:rPr>
              <a:t>:</a:t>
            </a:r>
            <a:br>
              <a:rPr lang="pt-PT" sz="4400" b="1" dirty="0" smtClean="0">
                <a:solidFill>
                  <a:srgbClr val="A02839"/>
                </a:solidFill>
              </a:rPr>
            </a:br>
            <a:endParaRPr lang="pt-PT" sz="4400" b="1" dirty="0" smtClean="0">
              <a:solidFill>
                <a:srgbClr val="A02839"/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Ao </a:t>
            </a:r>
            <a:r>
              <a:rPr lang="pt-PT" sz="2800" dirty="0">
                <a:solidFill>
                  <a:srgbClr val="002060"/>
                </a:solidFill>
              </a:rPr>
              <a:t>lado do </a:t>
            </a:r>
            <a:r>
              <a:rPr lang="pt-PT" sz="2800" b="1" dirty="0">
                <a:solidFill>
                  <a:srgbClr val="A02839"/>
                </a:solidFill>
              </a:rPr>
              <a:t>bem individual</a:t>
            </a:r>
            <a:r>
              <a:rPr lang="pt-PT" sz="2800" dirty="0"/>
              <a:t>, </a:t>
            </a:r>
            <a:r>
              <a:rPr lang="pt-PT" sz="2800" dirty="0">
                <a:solidFill>
                  <a:srgbClr val="002060"/>
                </a:solidFill>
              </a:rPr>
              <a:t>existe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um </a:t>
            </a:r>
            <a:r>
              <a:rPr lang="pt-PT" sz="2800" dirty="0">
                <a:solidFill>
                  <a:srgbClr val="002060"/>
                </a:solidFill>
              </a:rPr>
              <a:t>bem </a:t>
            </a:r>
            <a:r>
              <a:rPr lang="pt-PT" sz="2800" dirty="0">
                <a:solidFill>
                  <a:srgbClr val="A02839"/>
                </a:solidFill>
              </a:rPr>
              <a:t>ligado à vida social das pessoas</a:t>
            </a:r>
            <a:r>
              <a:rPr lang="pt-PT" sz="2800" dirty="0">
                <a:solidFill>
                  <a:srgbClr val="002060"/>
                </a:solidFill>
              </a:rPr>
              <a:t>: </a:t>
            </a:r>
            <a:br>
              <a:rPr lang="pt-PT" sz="2800" dirty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o </a:t>
            </a:r>
            <a:r>
              <a:rPr lang="pt-PT" sz="2800" b="1" dirty="0">
                <a:solidFill>
                  <a:srgbClr val="A02839"/>
                </a:solidFill>
              </a:rPr>
              <a:t>bem comum</a:t>
            </a:r>
            <a:r>
              <a:rPr lang="pt-PT" sz="2800" dirty="0"/>
              <a:t>. </a:t>
            </a:r>
            <a:r>
              <a:rPr lang="pt-PT" sz="2800" dirty="0" smtClean="0"/>
              <a:t/>
            </a:r>
            <a:br>
              <a:rPr lang="pt-PT" sz="2800" dirty="0" smtClean="0"/>
            </a:br>
            <a:r>
              <a:rPr lang="pt-PT" sz="2800" dirty="0" smtClean="0">
                <a:solidFill>
                  <a:srgbClr val="002060"/>
                </a:solidFill>
              </a:rPr>
              <a:t>É </a:t>
            </a:r>
            <a:r>
              <a:rPr lang="pt-PT" sz="2800" dirty="0">
                <a:solidFill>
                  <a:srgbClr val="002060"/>
                </a:solidFill>
              </a:rPr>
              <a:t>o</a:t>
            </a:r>
            <a:r>
              <a:rPr lang="pt-PT" sz="2800" dirty="0"/>
              <a:t> </a:t>
            </a:r>
            <a:r>
              <a:rPr lang="pt-PT" sz="2800" dirty="0">
                <a:solidFill>
                  <a:srgbClr val="A02839"/>
                </a:solidFill>
              </a:rPr>
              <a:t>bem daquele </a:t>
            </a:r>
            <a:r>
              <a:rPr lang="pt-PT" sz="2800" b="1" dirty="0">
                <a:solidFill>
                  <a:srgbClr val="A02839"/>
                </a:solidFill>
              </a:rPr>
              <a:t>«nós-todos»</a:t>
            </a:r>
            <a:r>
              <a:rPr lang="pt-PT" sz="2800" dirty="0"/>
              <a:t>, </a:t>
            </a:r>
            <a:r>
              <a:rPr lang="pt-PT" sz="2800" dirty="0">
                <a:solidFill>
                  <a:srgbClr val="002060"/>
                </a:solidFill>
              </a:rPr>
              <a:t>formado por indivíduos, famílias e grupos intermédios que se unem em </a:t>
            </a:r>
            <a:r>
              <a:rPr lang="pt-PT" sz="2800" b="1" dirty="0">
                <a:solidFill>
                  <a:srgbClr val="A02839"/>
                </a:solidFill>
              </a:rPr>
              <a:t>comunidade </a:t>
            </a:r>
            <a:r>
              <a:rPr lang="pt-PT" sz="2800" b="1" dirty="0" smtClean="0">
                <a:solidFill>
                  <a:srgbClr val="A02839"/>
                </a:solidFill>
              </a:rPr>
              <a:t>social</a:t>
            </a:r>
            <a:r>
              <a:rPr lang="pt-PT" sz="2800" dirty="0" smtClean="0"/>
              <a:t>. 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Querer</a:t>
            </a:r>
            <a:r>
              <a:rPr lang="pt-PT" sz="2800" i="1" dirty="0" smtClean="0">
                <a:solidFill>
                  <a:srgbClr val="002060"/>
                </a:solidFill>
              </a:rPr>
              <a:t> </a:t>
            </a:r>
            <a:r>
              <a:rPr lang="pt-PT" sz="2800" i="1" dirty="0">
                <a:solidFill>
                  <a:srgbClr val="002060"/>
                </a:solidFill>
              </a:rPr>
              <a:t>o bem comum</a:t>
            </a:r>
            <a:r>
              <a:rPr lang="pt-PT" sz="2800" dirty="0">
                <a:solidFill>
                  <a:srgbClr val="002060"/>
                </a:solidFill>
              </a:rPr>
              <a:t> e trabalhar por ele é</a:t>
            </a:r>
            <a:r>
              <a:rPr lang="pt-PT" sz="2800" i="1" dirty="0">
                <a:solidFill>
                  <a:srgbClr val="002060"/>
                </a:solidFill>
              </a:rPr>
              <a:t> </a:t>
            </a:r>
            <a:r>
              <a:rPr lang="pt-PT" sz="2800" i="1" dirty="0" smtClean="0">
                <a:solidFill>
                  <a:srgbClr val="002060"/>
                </a:solidFill>
              </a:rPr>
              <a:t/>
            </a:r>
            <a:br>
              <a:rPr lang="pt-PT" sz="2800" i="1" dirty="0" smtClean="0">
                <a:solidFill>
                  <a:srgbClr val="002060"/>
                </a:solidFill>
              </a:rPr>
            </a:br>
            <a:r>
              <a:rPr lang="pt-PT" sz="2800" i="1" dirty="0" smtClean="0">
                <a:solidFill>
                  <a:srgbClr val="002060"/>
                </a:solidFill>
              </a:rPr>
              <a:t>exigência </a:t>
            </a:r>
            <a:r>
              <a:rPr lang="pt-PT" sz="2800" i="1" dirty="0">
                <a:solidFill>
                  <a:srgbClr val="002060"/>
                </a:solidFill>
              </a:rPr>
              <a:t>de justiça e de caridade</a:t>
            </a:r>
            <a:r>
              <a:rPr lang="pt-PT" sz="2800" dirty="0">
                <a:solidFill>
                  <a:srgbClr val="002060"/>
                </a:solidFill>
              </a:rPr>
              <a:t>. </a:t>
            </a:r>
          </a:p>
          <a:p>
            <a:pPr algn="r">
              <a:spcAft>
                <a:spcPts val="600"/>
              </a:spcAft>
            </a:pPr>
            <a:r>
              <a:rPr lang="pt-PT" sz="2800" dirty="0" smtClean="0"/>
              <a:t>                    </a:t>
            </a:r>
            <a:r>
              <a:rPr lang="pt-PT" sz="2800" b="1" dirty="0" smtClean="0">
                <a:solidFill>
                  <a:srgbClr val="002060"/>
                </a:solidFill>
              </a:rPr>
              <a:t>                                                                      </a:t>
            </a:r>
            <a:r>
              <a:rPr lang="pt-PT" sz="2800" dirty="0" smtClean="0">
                <a:solidFill>
                  <a:srgbClr val="002060"/>
                </a:solidFill>
              </a:rPr>
              <a:t>(</a:t>
            </a:r>
            <a:r>
              <a:rPr lang="pt-PT" sz="2400" i="1" dirty="0" smtClean="0">
                <a:solidFill>
                  <a:srgbClr val="002060"/>
                </a:solidFill>
              </a:rPr>
              <a:t>Caritas in </a:t>
            </a:r>
            <a:r>
              <a:rPr lang="pt-PT" sz="2400" i="1" dirty="0" err="1" smtClean="0">
                <a:solidFill>
                  <a:srgbClr val="002060"/>
                </a:solidFill>
              </a:rPr>
              <a:t>Veritate</a:t>
            </a:r>
            <a:r>
              <a:rPr lang="pt-PT" sz="2400" dirty="0" smtClean="0">
                <a:solidFill>
                  <a:srgbClr val="002060"/>
                </a:solidFill>
              </a:rPr>
              <a:t>, </a:t>
            </a:r>
            <a:r>
              <a:rPr lang="pt-PT" sz="2400" dirty="0" smtClean="0">
                <a:solidFill>
                  <a:srgbClr val="002060"/>
                </a:solidFill>
              </a:rPr>
              <a:t>7</a:t>
            </a:r>
            <a:r>
              <a:rPr lang="pt-PT" sz="2800" dirty="0" smtClean="0">
                <a:solidFill>
                  <a:srgbClr val="002060"/>
                </a:solidFill>
              </a:rPr>
              <a:t>)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405336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43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467544" y="1196752"/>
            <a:ext cx="842493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b="1" dirty="0">
                <a:solidFill>
                  <a:srgbClr val="A02839"/>
                </a:solidFill>
              </a:rPr>
              <a:t>Comprometer-se pelo bem comum </a:t>
            </a:r>
            <a:r>
              <a:rPr lang="pt-PT" sz="2800" b="1" dirty="0" smtClean="0">
                <a:solidFill>
                  <a:srgbClr val="A02839"/>
                </a:solidFill>
              </a:rPr>
              <a:t/>
            </a:r>
            <a:br>
              <a:rPr lang="pt-PT" sz="2800" b="1" dirty="0" smtClean="0">
                <a:solidFill>
                  <a:srgbClr val="A02839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é </a:t>
            </a:r>
            <a:r>
              <a:rPr lang="pt-PT" sz="2800" dirty="0">
                <a:solidFill>
                  <a:srgbClr val="002060"/>
                </a:solidFill>
              </a:rPr>
              <a:t>(…) </a:t>
            </a:r>
            <a:r>
              <a:rPr lang="pt-PT" sz="2800" b="1" dirty="0">
                <a:solidFill>
                  <a:srgbClr val="002060"/>
                </a:solidFill>
              </a:rPr>
              <a:t>cuidar</a:t>
            </a:r>
            <a:r>
              <a:rPr lang="pt-PT" sz="2800" dirty="0">
                <a:solidFill>
                  <a:srgbClr val="002060"/>
                </a:solidFill>
              </a:rPr>
              <a:t> e (…) </a:t>
            </a:r>
            <a:r>
              <a:rPr lang="pt-PT" sz="2800" b="1" dirty="0">
                <a:solidFill>
                  <a:srgbClr val="002060"/>
                </a:solidFill>
              </a:rPr>
              <a:t>valer-se</a:t>
            </a:r>
            <a:r>
              <a:rPr lang="pt-PT" sz="2800" dirty="0">
                <a:solidFill>
                  <a:srgbClr val="002060"/>
                </a:solidFill>
              </a:rPr>
              <a:t>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daquele </a:t>
            </a:r>
            <a:r>
              <a:rPr lang="pt-PT" sz="2800" dirty="0">
                <a:solidFill>
                  <a:srgbClr val="002060"/>
                </a:solidFill>
              </a:rPr>
              <a:t>conjunto de </a:t>
            </a:r>
            <a:r>
              <a:rPr lang="pt-PT" sz="2800" b="1" dirty="0">
                <a:solidFill>
                  <a:srgbClr val="002060"/>
                </a:solidFill>
              </a:rPr>
              <a:t>instituições</a:t>
            </a:r>
            <a:r>
              <a:rPr lang="pt-PT" sz="2800" dirty="0">
                <a:solidFill>
                  <a:srgbClr val="002060"/>
                </a:solidFill>
              </a:rPr>
              <a:t>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que </a:t>
            </a:r>
            <a:r>
              <a:rPr lang="pt-PT" sz="2800" b="1" dirty="0">
                <a:solidFill>
                  <a:srgbClr val="002060"/>
                </a:solidFill>
              </a:rPr>
              <a:t>estruturam</a:t>
            </a:r>
            <a:r>
              <a:rPr lang="pt-PT" sz="2800" dirty="0">
                <a:solidFill>
                  <a:srgbClr val="002060"/>
                </a:solidFill>
              </a:rPr>
              <a:t> jurídica, civil, política e culturalmente a </a:t>
            </a:r>
            <a:r>
              <a:rPr lang="pt-PT" sz="2800" b="1" dirty="0">
                <a:solidFill>
                  <a:srgbClr val="002060"/>
                </a:solidFill>
              </a:rPr>
              <a:t>vida social</a:t>
            </a:r>
            <a:r>
              <a:rPr lang="pt-PT" sz="2800" dirty="0">
                <a:solidFill>
                  <a:srgbClr val="002060"/>
                </a:solidFill>
              </a:rPr>
              <a:t>,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que </a:t>
            </a:r>
            <a:r>
              <a:rPr lang="pt-PT" sz="2800" dirty="0">
                <a:solidFill>
                  <a:srgbClr val="002060"/>
                </a:solidFill>
              </a:rPr>
              <a:t>deste modo toma a forma de</a:t>
            </a:r>
            <a:r>
              <a:rPr lang="pt-PT" sz="2800" i="1" dirty="0">
                <a:solidFill>
                  <a:srgbClr val="002060"/>
                </a:solidFill>
              </a:rPr>
              <a:t> </a:t>
            </a:r>
            <a:r>
              <a:rPr lang="pt-PT" sz="2800" b="1" i="1" dirty="0" err="1">
                <a:solidFill>
                  <a:srgbClr val="C00000"/>
                </a:solidFill>
              </a:rPr>
              <a:t>pólis</a:t>
            </a:r>
            <a:r>
              <a:rPr lang="pt-PT" sz="2800" dirty="0"/>
              <a:t>, </a:t>
            </a:r>
            <a:r>
              <a:rPr lang="pt-PT" sz="2800" dirty="0">
                <a:solidFill>
                  <a:srgbClr val="002060"/>
                </a:solidFill>
              </a:rPr>
              <a:t>cidade</a:t>
            </a:r>
            <a:r>
              <a:rPr lang="pt-PT" sz="2800" dirty="0"/>
              <a:t>.</a:t>
            </a:r>
            <a:endParaRPr lang="pt-PT" sz="2800" dirty="0" smtClean="0">
              <a:solidFill>
                <a:srgbClr val="002060"/>
              </a:solidFill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Ama-se </a:t>
            </a:r>
            <a:r>
              <a:rPr lang="pt-PT" sz="2800" dirty="0">
                <a:solidFill>
                  <a:srgbClr val="002060"/>
                </a:solidFill>
              </a:rPr>
              <a:t>tanto mais eficazmente o </a:t>
            </a:r>
            <a:r>
              <a:rPr lang="pt-PT" sz="2800" b="1" dirty="0">
                <a:solidFill>
                  <a:srgbClr val="A02839"/>
                </a:solidFill>
              </a:rPr>
              <a:t>próximo</a:t>
            </a:r>
            <a:r>
              <a:rPr lang="pt-PT" sz="2800" dirty="0"/>
              <a:t>, </a:t>
            </a:r>
            <a:r>
              <a:rPr lang="pt-PT" sz="2800" dirty="0">
                <a:solidFill>
                  <a:srgbClr val="002060"/>
                </a:solidFill>
              </a:rPr>
              <a:t>quanto</a:t>
            </a:r>
            <a:r>
              <a:rPr lang="pt-PT" sz="2800" dirty="0"/>
              <a:t> </a:t>
            </a:r>
            <a:r>
              <a:rPr lang="pt-PT" sz="2800" dirty="0">
                <a:solidFill>
                  <a:srgbClr val="002060"/>
                </a:solidFill>
              </a:rPr>
              <a:t>mais se trabalha em prol de </a:t>
            </a:r>
            <a:r>
              <a:rPr lang="pt-PT" sz="2800" b="1" dirty="0">
                <a:solidFill>
                  <a:srgbClr val="A02839"/>
                </a:solidFill>
              </a:rPr>
              <a:t>um bem comum que dê resposta também às suas necessidades reais. </a:t>
            </a:r>
            <a:endParaRPr lang="pt-PT" sz="2800" b="1" dirty="0" smtClean="0">
              <a:solidFill>
                <a:srgbClr val="A02839"/>
              </a:solidFill>
            </a:endParaRPr>
          </a:p>
          <a:p>
            <a:pPr algn="r">
              <a:spcAft>
                <a:spcPts val="1200"/>
              </a:spcAft>
            </a:pPr>
            <a:r>
              <a:rPr lang="pt-PT" sz="2800" dirty="0" smtClean="0"/>
              <a:t>(</a:t>
            </a:r>
            <a:r>
              <a:rPr lang="pt-PT" sz="2400" dirty="0" smtClean="0"/>
              <a:t>Ibidem</a:t>
            </a:r>
            <a:r>
              <a:rPr lang="pt-PT" sz="2800" dirty="0" smtClean="0"/>
              <a:t>)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358341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44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539552" y="1052736"/>
            <a:ext cx="806489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rgbClr val="002060"/>
                </a:solidFill>
              </a:rPr>
              <a:t>Todo o cristão é chamado a esta caridade, conforme a sua vocação e segundo as possibilidades que tem de incidência na </a:t>
            </a:r>
            <a:r>
              <a:rPr lang="pt-PT" sz="2800" i="1" dirty="0" err="1">
                <a:solidFill>
                  <a:srgbClr val="002060"/>
                </a:solidFill>
              </a:rPr>
              <a:t>pólis</a:t>
            </a:r>
            <a:r>
              <a:rPr lang="pt-PT" sz="2800" dirty="0">
                <a:solidFill>
                  <a:srgbClr val="002060"/>
                </a:solidFill>
              </a:rPr>
              <a:t>.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Este </a:t>
            </a:r>
            <a:r>
              <a:rPr lang="pt-PT" sz="2800" dirty="0">
                <a:solidFill>
                  <a:srgbClr val="002060"/>
                </a:solidFill>
              </a:rPr>
              <a:t>é o </a:t>
            </a:r>
            <a:r>
              <a:rPr lang="pt-PT" sz="2800" b="1" dirty="0">
                <a:solidFill>
                  <a:srgbClr val="A02839"/>
                </a:solidFill>
              </a:rPr>
              <a:t>caminho institucional</a:t>
            </a:r>
            <a:r>
              <a:rPr lang="pt-PT" sz="2800" dirty="0">
                <a:solidFill>
                  <a:srgbClr val="002060"/>
                </a:solidFill>
              </a:rPr>
              <a:t>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— podemos </a:t>
            </a:r>
            <a:r>
              <a:rPr lang="pt-PT" sz="2800" dirty="0">
                <a:solidFill>
                  <a:srgbClr val="002060"/>
                </a:solidFill>
              </a:rPr>
              <a:t>mesmo dizer </a:t>
            </a:r>
            <a:r>
              <a:rPr lang="pt-PT" sz="2800" b="1" dirty="0">
                <a:solidFill>
                  <a:srgbClr val="A02839"/>
                </a:solidFill>
              </a:rPr>
              <a:t>político</a:t>
            </a:r>
            <a:r>
              <a:rPr lang="pt-PT" sz="2800" dirty="0">
                <a:solidFill>
                  <a:srgbClr val="002060"/>
                </a:solidFill>
              </a:rPr>
              <a:t> —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b="1" dirty="0" smtClean="0">
                <a:solidFill>
                  <a:srgbClr val="A02839"/>
                </a:solidFill>
              </a:rPr>
              <a:t>da </a:t>
            </a:r>
            <a:r>
              <a:rPr lang="pt-PT" sz="2800" b="1" dirty="0">
                <a:solidFill>
                  <a:srgbClr val="A02839"/>
                </a:solidFill>
              </a:rPr>
              <a:t>caridade</a:t>
            </a:r>
            <a:r>
              <a:rPr lang="pt-PT" sz="2800" dirty="0">
                <a:solidFill>
                  <a:srgbClr val="002060"/>
                </a:solidFill>
              </a:rPr>
              <a:t>,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b="1" dirty="0" smtClean="0">
                <a:solidFill>
                  <a:srgbClr val="A02839"/>
                </a:solidFill>
              </a:rPr>
              <a:t>não </a:t>
            </a:r>
            <a:r>
              <a:rPr lang="pt-PT" sz="2800" b="1" dirty="0">
                <a:solidFill>
                  <a:srgbClr val="A02839"/>
                </a:solidFill>
              </a:rPr>
              <a:t>menos qualificado e incisivo </a:t>
            </a:r>
            <a:r>
              <a:rPr lang="pt-PT" sz="2800" dirty="0">
                <a:solidFill>
                  <a:srgbClr val="002060"/>
                </a:solidFill>
              </a:rPr>
              <a:t>do que o é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a </a:t>
            </a:r>
            <a:r>
              <a:rPr lang="pt-PT" sz="2800" dirty="0">
                <a:solidFill>
                  <a:srgbClr val="002060"/>
                </a:solidFill>
              </a:rPr>
              <a:t>caridade que vai </a:t>
            </a:r>
            <a:r>
              <a:rPr lang="pt-PT" sz="2800" dirty="0" err="1">
                <a:solidFill>
                  <a:srgbClr val="002060"/>
                </a:solidFill>
              </a:rPr>
              <a:t>directamente</a:t>
            </a:r>
            <a:r>
              <a:rPr lang="pt-PT" sz="2800" dirty="0">
                <a:solidFill>
                  <a:srgbClr val="002060"/>
                </a:solidFill>
              </a:rPr>
              <a:t> ao encontro do próximo,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fora </a:t>
            </a:r>
            <a:r>
              <a:rPr lang="pt-PT" sz="2800" dirty="0">
                <a:solidFill>
                  <a:srgbClr val="002060"/>
                </a:solidFill>
              </a:rPr>
              <a:t>das mediações institucionais da </a:t>
            </a:r>
            <a:r>
              <a:rPr lang="pt-PT" sz="2800" i="1" dirty="0" err="1">
                <a:solidFill>
                  <a:srgbClr val="002060"/>
                </a:solidFill>
              </a:rPr>
              <a:t>pólis</a:t>
            </a:r>
            <a:r>
              <a:rPr lang="pt-PT" sz="2800" dirty="0">
                <a:solidFill>
                  <a:srgbClr val="002060"/>
                </a:solidFill>
              </a:rPr>
              <a:t>. </a:t>
            </a:r>
            <a:endParaRPr lang="pt-PT" sz="2800" dirty="0" smtClean="0">
              <a:solidFill>
                <a:srgbClr val="002060"/>
              </a:solidFill>
            </a:endParaRPr>
          </a:p>
          <a:p>
            <a:pPr algn="r">
              <a:spcAft>
                <a:spcPts val="1200"/>
              </a:spcAft>
            </a:pPr>
            <a:r>
              <a:rPr lang="pt-PT" sz="2800" dirty="0" smtClean="0">
                <a:solidFill>
                  <a:srgbClr val="002060"/>
                </a:solidFill>
              </a:rPr>
              <a:t>(</a:t>
            </a:r>
            <a:r>
              <a:rPr lang="pt-PT" sz="2400" dirty="0" smtClean="0">
                <a:solidFill>
                  <a:srgbClr val="002060"/>
                </a:solidFill>
              </a:rPr>
              <a:t>Ibidem</a:t>
            </a:r>
            <a:r>
              <a:rPr lang="pt-PT" sz="2800" dirty="0" smtClean="0">
                <a:solidFill>
                  <a:srgbClr val="002060"/>
                </a:solidFill>
              </a:rPr>
              <a:t>)</a:t>
            </a:r>
            <a:endParaRPr lang="pt-PT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791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45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971600" y="797511"/>
            <a:ext cx="756084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sz="2800" dirty="0">
                <a:solidFill>
                  <a:prstClr val="black"/>
                </a:solidFill>
              </a:rPr>
              <a:t>A noção de </a:t>
            </a:r>
            <a:r>
              <a:rPr lang="pt-PT" sz="2800" b="1" dirty="0">
                <a:solidFill>
                  <a:srgbClr val="FF0000"/>
                </a:solidFill>
              </a:rPr>
              <a:t>bem comum </a:t>
            </a:r>
            <a:r>
              <a:rPr lang="pt-PT" sz="2800" dirty="0">
                <a:solidFill>
                  <a:srgbClr val="002060"/>
                </a:solidFill>
              </a:rPr>
              <a:t>envolve quatro conceitos fortemente interligados: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pt-PT" sz="2800" b="1" dirty="0">
              <a:solidFill>
                <a:srgbClr val="00206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PT" sz="2800" b="1" dirty="0">
                <a:solidFill>
                  <a:srgbClr val="002060"/>
                </a:solidFill>
              </a:rPr>
              <a:t>Bem comum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PT" sz="2800" b="1" dirty="0">
                <a:solidFill>
                  <a:srgbClr val="002060"/>
                </a:solidFill>
              </a:rPr>
              <a:t>Justiça (social)[igualdade/desigualdade; equidade/</a:t>
            </a:r>
            <a:r>
              <a:rPr lang="pt-PT" sz="2800" b="1" dirty="0" err="1">
                <a:solidFill>
                  <a:srgbClr val="002060"/>
                </a:solidFill>
              </a:rPr>
              <a:t>inequidade</a:t>
            </a:r>
            <a:r>
              <a:rPr lang="pt-PT" sz="2800" b="1" dirty="0">
                <a:solidFill>
                  <a:srgbClr val="002060"/>
                </a:solidFill>
              </a:rPr>
              <a:t>]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PT" sz="2800" b="1" dirty="0">
                <a:solidFill>
                  <a:srgbClr val="002060"/>
                </a:solidFill>
              </a:rPr>
              <a:t>Poderes públicos (Estado)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PT" sz="2800" b="1" dirty="0">
                <a:solidFill>
                  <a:srgbClr val="002060"/>
                </a:solidFill>
              </a:rPr>
              <a:t>Subsidiariedade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pt-PT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4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46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467544" y="476672"/>
            <a:ext cx="82809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b="1" dirty="0" smtClean="0">
                <a:solidFill>
                  <a:srgbClr val="A02839"/>
                </a:solidFill>
              </a:rPr>
              <a:t>Alguns aspetos fundamentais do bem comum</a:t>
            </a:r>
          </a:p>
          <a:p>
            <a:endParaRPr lang="pt-PT" sz="2800" b="1" dirty="0">
              <a:solidFill>
                <a:srgbClr val="A02839"/>
              </a:solidFill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A </a:t>
            </a:r>
            <a:r>
              <a:rPr lang="pt-PT" sz="2800" dirty="0">
                <a:solidFill>
                  <a:srgbClr val="002060"/>
                </a:solidFill>
              </a:rPr>
              <a:t>realização do bem comum constitui a </a:t>
            </a:r>
            <a:r>
              <a:rPr lang="pt-PT" sz="2800" b="1" dirty="0">
                <a:solidFill>
                  <a:srgbClr val="002060"/>
                </a:solidFill>
              </a:rPr>
              <a:t>única </a:t>
            </a:r>
            <a:r>
              <a:rPr lang="pt-PT" sz="2800" b="1" dirty="0" smtClean="0">
                <a:solidFill>
                  <a:srgbClr val="002060"/>
                </a:solidFill>
              </a:rPr>
              <a:t>razão </a:t>
            </a:r>
            <a:r>
              <a:rPr lang="pt-PT" sz="2800" b="1" dirty="0">
                <a:solidFill>
                  <a:srgbClr val="002060"/>
                </a:solidFill>
              </a:rPr>
              <a:t>de ser </a:t>
            </a:r>
            <a:r>
              <a:rPr lang="pt-PT" sz="2800" dirty="0">
                <a:solidFill>
                  <a:srgbClr val="002060"/>
                </a:solidFill>
              </a:rPr>
              <a:t>dos </a:t>
            </a:r>
            <a:r>
              <a:rPr lang="pt-PT" sz="2800" b="1" dirty="0">
                <a:solidFill>
                  <a:srgbClr val="A02839"/>
                </a:solidFill>
              </a:rPr>
              <a:t>poderes </a:t>
            </a:r>
            <a:r>
              <a:rPr lang="pt-PT" sz="2800" b="1" dirty="0" smtClean="0">
                <a:solidFill>
                  <a:srgbClr val="A02839"/>
                </a:solidFill>
              </a:rPr>
              <a:t>públicos</a:t>
            </a:r>
            <a:r>
              <a:rPr lang="pt-PT" sz="2800" dirty="0" smtClean="0">
                <a:solidFill>
                  <a:srgbClr val="A02839"/>
                </a:solidFill>
              </a:rPr>
              <a:t>. </a:t>
            </a:r>
            <a:r>
              <a:rPr lang="pt-PT" sz="2800" dirty="0" smtClean="0">
                <a:solidFill>
                  <a:srgbClr val="002060"/>
                </a:solidFill>
              </a:rPr>
              <a:t>(</a:t>
            </a:r>
            <a:r>
              <a:rPr lang="pt-PT" sz="2400" dirty="0" smtClean="0">
                <a:solidFill>
                  <a:srgbClr val="002060"/>
                </a:solidFill>
              </a:rPr>
              <a:t>João XXIII, </a:t>
            </a:r>
            <a:r>
              <a:rPr lang="pt-PT" sz="2400" i="1" dirty="0" err="1" smtClean="0">
                <a:solidFill>
                  <a:srgbClr val="002060"/>
                </a:solidFill>
              </a:rPr>
              <a:t>Pacem</a:t>
            </a:r>
            <a:r>
              <a:rPr lang="pt-PT" sz="2400" i="1" dirty="0" smtClean="0">
                <a:solidFill>
                  <a:srgbClr val="002060"/>
                </a:solidFill>
              </a:rPr>
              <a:t> in </a:t>
            </a:r>
            <a:r>
              <a:rPr lang="pt-PT" sz="2400" i="1" dirty="0" err="1" smtClean="0">
                <a:solidFill>
                  <a:srgbClr val="002060"/>
                </a:solidFill>
              </a:rPr>
              <a:t>Terris</a:t>
            </a:r>
            <a:r>
              <a:rPr lang="pt-PT" sz="2400" dirty="0" smtClean="0">
                <a:solidFill>
                  <a:srgbClr val="002060"/>
                </a:solidFill>
              </a:rPr>
              <a:t>, </a:t>
            </a:r>
            <a:r>
              <a:rPr lang="pt-PT" sz="2400" dirty="0" smtClean="0">
                <a:solidFill>
                  <a:srgbClr val="002060"/>
                </a:solidFill>
              </a:rPr>
              <a:t>55 e </a:t>
            </a:r>
            <a:r>
              <a:rPr lang="pt-PT" sz="2400" dirty="0" err="1" smtClean="0">
                <a:solidFill>
                  <a:srgbClr val="002060"/>
                </a:solidFill>
              </a:rPr>
              <a:t>segs</a:t>
            </a:r>
            <a:r>
              <a:rPr lang="pt-PT" sz="2800" dirty="0" smtClean="0">
                <a:solidFill>
                  <a:srgbClr val="002060"/>
                </a:solidFill>
              </a:rPr>
              <a:t>.)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rgbClr val="002060"/>
                </a:solidFill>
              </a:rPr>
              <a:t>O bem comum "consiste no conjunto de todas as condições de vida social que consintam e favoreçam o desenvolvimento integral da personalidade humana</a:t>
            </a:r>
            <a:r>
              <a:rPr lang="pt-PT" sz="2800" dirty="0" smtClean="0">
                <a:solidFill>
                  <a:srgbClr val="002060"/>
                </a:solidFill>
              </a:rPr>
              <a:t>".(</a:t>
            </a:r>
            <a:r>
              <a:rPr lang="pt-PT" sz="2400" i="1" dirty="0" err="1" smtClean="0">
                <a:solidFill>
                  <a:srgbClr val="002060"/>
                </a:solidFill>
              </a:rPr>
              <a:t>Mater</a:t>
            </a:r>
            <a:r>
              <a:rPr lang="pt-PT" sz="2400" i="1" dirty="0" smtClean="0">
                <a:solidFill>
                  <a:srgbClr val="002060"/>
                </a:solidFill>
              </a:rPr>
              <a:t> </a:t>
            </a:r>
            <a:r>
              <a:rPr lang="pt-PT" sz="2400" i="1" dirty="0" err="1" smtClean="0">
                <a:solidFill>
                  <a:srgbClr val="002060"/>
                </a:solidFill>
              </a:rPr>
              <a:t>et</a:t>
            </a:r>
            <a:r>
              <a:rPr lang="pt-PT" sz="2400" i="1" dirty="0" smtClean="0">
                <a:solidFill>
                  <a:srgbClr val="002060"/>
                </a:solidFill>
              </a:rPr>
              <a:t> </a:t>
            </a:r>
            <a:r>
              <a:rPr lang="pt-PT" sz="2400" i="1" dirty="0" err="1" smtClean="0">
                <a:solidFill>
                  <a:srgbClr val="002060"/>
                </a:solidFill>
              </a:rPr>
              <a:t>Magistra</a:t>
            </a:r>
            <a:r>
              <a:rPr lang="pt-PT" sz="2400" i="1" dirty="0" smtClean="0">
                <a:solidFill>
                  <a:srgbClr val="002060"/>
                </a:solidFill>
              </a:rPr>
              <a:t>, </a:t>
            </a:r>
            <a:r>
              <a:rPr lang="pt-PT" sz="2800" dirty="0" smtClean="0">
                <a:solidFill>
                  <a:srgbClr val="002060"/>
                </a:solidFill>
              </a:rPr>
              <a:t>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A </a:t>
            </a:r>
            <a:r>
              <a:rPr lang="pt-PT" sz="2800" dirty="0">
                <a:solidFill>
                  <a:srgbClr val="002060"/>
                </a:solidFill>
              </a:rPr>
              <a:t>função primordial de qualquer poder público é defender os direitos invioláveis da pessoa e tornar mais viável o cumprimento dos seus </a:t>
            </a:r>
            <a:r>
              <a:rPr lang="pt-PT" sz="2800" dirty="0" smtClean="0">
                <a:solidFill>
                  <a:srgbClr val="002060"/>
                </a:solidFill>
              </a:rPr>
              <a:t>deveres. (</a:t>
            </a:r>
            <a:r>
              <a:rPr lang="pt-PT" sz="2400" dirty="0" smtClean="0">
                <a:solidFill>
                  <a:srgbClr val="002060"/>
                </a:solidFill>
              </a:rPr>
              <a:t>Pio XII, </a:t>
            </a:r>
            <a:r>
              <a:rPr lang="pt-PT" sz="2400" i="1" dirty="0" err="1" smtClean="0">
                <a:solidFill>
                  <a:srgbClr val="002060"/>
                </a:solidFill>
              </a:rPr>
              <a:t>Radio-mensagem</a:t>
            </a:r>
            <a:r>
              <a:rPr lang="pt-PT" sz="2400" i="1" dirty="0" smtClean="0">
                <a:solidFill>
                  <a:srgbClr val="002060"/>
                </a:solidFill>
              </a:rPr>
              <a:t>, </a:t>
            </a:r>
            <a:r>
              <a:rPr lang="pt-PT" sz="2400" dirty="0" smtClean="0">
                <a:solidFill>
                  <a:srgbClr val="002060"/>
                </a:solidFill>
              </a:rPr>
              <a:t>1941</a:t>
            </a:r>
            <a:r>
              <a:rPr lang="pt-PT" sz="2800" dirty="0" smtClean="0">
                <a:solidFill>
                  <a:srgbClr val="002060"/>
                </a:solidFill>
              </a:rPr>
              <a:t>)</a:t>
            </a:r>
            <a:endParaRPr lang="pt-PT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81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47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662658" y="980728"/>
            <a:ext cx="806489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rgbClr val="002060"/>
                </a:solidFill>
              </a:rPr>
              <a:t>Numa sociedade em vias de </a:t>
            </a:r>
            <a:r>
              <a:rPr lang="pt-PT" sz="2800" b="1" dirty="0">
                <a:solidFill>
                  <a:srgbClr val="A02839"/>
                </a:solidFill>
              </a:rPr>
              <a:t>globalização</a:t>
            </a:r>
            <a:r>
              <a:rPr lang="pt-PT" sz="2800" dirty="0">
                <a:solidFill>
                  <a:srgbClr val="002060"/>
                </a:solidFill>
              </a:rPr>
              <a:t>,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o </a:t>
            </a:r>
            <a:r>
              <a:rPr lang="pt-PT" sz="2800" b="1" dirty="0">
                <a:solidFill>
                  <a:srgbClr val="A02839"/>
                </a:solidFill>
              </a:rPr>
              <a:t>bem comum</a:t>
            </a:r>
            <a:r>
              <a:rPr lang="pt-PT" sz="2800" dirty="0">
                <a:solidFill>
                  <a:srgbClr val="002060"/>
                </a:solidFill>
              </a:rPr>
              <a:t> e o empenho em seu favor não podem deixar de assumir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as </a:t>
            </a:r>
            <a:r>
              <a:rPr lang="pt-PT" sz="2800" b="1" dirty="0">
                <a:solidFill>
                  <a:srgbClr val="A02839"/>
                </a:solidFill>
              </a:rPr>
              <a:t>dimensões da família humana inteira</a:t>
            </a:r>
            <a:r>
              <a:rPr lang="pt-PT" sz="2800" dirty="0">
                <a:solidFill>
                  <a:srgbClr val="002060"/>
                </a:solidFill>
              </a:rPr>
              <a:t>, ou seja, da comunidade dos povos e das </a:t>
            </a:r>
            <a:r>
              <a:rPr lang="pt-PT" sz="2800" dirty="0" smtClean="0">
                <a:solidFill>
                  <a:srgbClr val="002060"/>
                </a:solidFill>
              </a:rPr>
              <a:t>nações, </a:t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para </a:t>
            </a:r>
            <a:r>
              <a:rPr lang="pt-PT" sz="2800" dirty="0">
                <a:solidFill>
                  <a:srgbClr val="002060"/>
                </a:solidFill>
              </a:rPr>
              <a:t>dar forma de unidade e paz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à</a:t>
            </a:r>
            <a:r>
              <a:rPr lang="pt-PT" sz="2800" i="1" dirty="0" smtClean="0">
                <a:solidFill>
                  <a:srgbClr val="002060"/>
                </a:solidFill>
              </a:rPr>
              <a:t> </a:t>
            </a:r>
            <a:r>
              <a:rPr lang="pt-PT" sz="2800" i="1" dirty="0">
                <a:solidFill>
                  <a:srgbClr val="002060"/>
                </a:solidFill>
              </a:rPr>
              <a:t>cidade do homem</a:t>
            </a:r>
            <a:r>
              <a:rPr lang="pt-PT" sz="2800" dirty="0">
                <a:solidFill>
                  <a:srgbClr val="002060"/>
                </a:solidFill>
              </a:rPr>
              <a:t>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e </a:t>
            </a:r>
            <a:r>
              <a:rPr lang="pt-PT" sz="2800" dirty="0">
                <a:solidFill>
                  <a:srgbClr val="002060"/>
                </a:solidFill>
              </a:rPr>
              <a:t>torná-la em certa medida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antecipação </a:t>
            </a:r>
            <a:r>
              <a:rPr lang="pt-PT" sz="2800" dirty="0">
                <a:solidFill>
                  <a:srgbClr val="002060"/>
                </a:solidFill>
              </a:rPr>
              <a:t>que prefigura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a </a:t>
            </a:r>
            <a:r>
              <a:rPr lang="pt-PT" sz="2800" b="1" dirty="0">
                <a:solidFill>
                  <a:srgbClr val="A02839"/>
                </a:solidFill>
              </a:rPr>
              <a:t>cidade de Deus </a:t>
            </a:r>
            <a:r>
              <a:rPr lang="pt-PT" sz="2800" dirty="0">
                <a:solidFill>
                  <a:srgbClr val="002060"/>
                </a:solidFill>
              </a:rPr>
              <a:t>sem barreiras. (</a:t>
            </a:r>
            <a:r>
              <a:rPr lang="pt-PT" sz="2400" i="1" dirty="0" smtClean="0">
                <a:solidFill>
                  <a:srgbClr val="002060"/>
                </a:solidFill>
              </a:rPr>
              <a:t>Caritas in </a:t>
            </a:r>
            <a:r>
              <a:rPr lang="pt-PT" sz="2400" i="1" dirty="0" err="1" smtClean="0">
                <a:solidFill>
                  <a:srgbClr val="002060"/>
                </a:solidFill>
              </a:rPr>
              <a:t>Veritate</a:t>
            </a:r>
            <a:r>
              <a:rPr lang="pt-PT" sz="2400" dirty="0" smtClean="0">
                <a:solidFill>
                  <a:srgbClr val="002060"/>
                </a:solidFill>
              </a:rPr>
              <a:t>, </a:t>
            </a:r>
            <a:r>
              <a:rPr lang="pt-PT" sz="2400" dirty="0">
                <a:solidFill>
                  <a:srgbClr val="002060"/>
                </a:solidFill>
              </a:rPr>
              <a:t>7</a:t>
            </a:r>
            <a:r>
              <a:rPr lang="pt-PT" sz="2800" dirty="0">
                <a:solidFill>
                  <a:srgbClr val="002060"/>
                </a:solidFill>
              </a:rPr>
              <a:t>)</a:t>
            </a:r>
          </a:p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Justiça global / Ética global / Política global</a:t>
            </a:r>
          </a:p>
        </p:txBody>
      </p:sp>
    </p:spTree>
    <p:extLst>
      <p:ext uri="{BB962C8B-B14F-4D97-AF65-F5344CB8AC3E}">
        <p14:creationId xmlns:p14="http://schemas.microsoft.com/office/powerpoint/2010/main" val="28607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48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395536" y="476672"/>
            <a:ext cx="806489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O</a:t>
            </a:r>
            <a:r>
              <a:rPr lang="pt-PT" sz="2800" dirty="0" smtClean="0"/>
              <a:t> </a:t>
            </a:r>
            <a:r>
              <a:rPr lang="pt-PT" sz="2800" b="1" dirty="0">
                <a:solidFill>
                  <a:srgbClr val="C00000"/>
                </a:solidFill>
              </a:rPr>
              <a:t>bem comum universal </a:t>
            </a:r>
            <a:r>
              <a:rPr lang="pt-PT" sz="2800" dirty="0">
                <a:solidFill>
                  <a:srgbClr val="002060"/>
                </a:solidFill>
              </a:rPr>
              <a:t>levanta hoje problemas de dimensão mundial que </a:t>
            </a:r>
            <a:r>
              <a:rPr lang="pt-PT" sz="2800" dirty="0" smtClean="0">
                <a:solidFill>
                  <a:srgbClr val="002060"/>
                </a:solidFill>
              </a:rPr>
              <a:t>requerem </a:t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C00000"/>
                </a:solidFill>
              </a:rPr>
              <a:t>poderes </a:t>
            </a:r>
            <a:r>
              <a:rPr lang="pt-PT" sz="2800" dirty="0">
                <a:solidFill>
                  <a:srgbClr val="C00000"/>
                </a:solidFill>
              </a:rPr>
              <a:t>públicos </a:t>
            </a:r>
            <a:r>
              <a:rPr lang="pt-PT" sz="2800" dirty="0" smtClean="0">
                <a:solidFill>
                  <a:srgbClr val="C00000"/>
                </a:solidFill>
              </a:rPr>
              <a:t/>
            </a:r>
            <a:br>
              <a:rPr lang="pt-PT" sz="2800" dirty="0" smtClean="0">
                <a:solidFill>
                  <a:srgbClr val="C00000"/>
                </a:solidFill>
              </a:rPr>
            </a:br>
            <a:r>
              <a:rPr lang="pt-PT" sz="2800" dirty="0" smtClean="0">
                <a:solidFill>
                  <a:srgbClr val="C00000"/>
                </a:solidFill>
              </a:rPr>
              <a:t>com autoridade</a:t>
            </a:r>
            <a:r>
              <a:rPr lang="pt-PT" sz="2800" dirty="0">
                <a:solidFill>
                  <a:srgbClr val="C00000"/>
                </a:solidFill>
              </a:rPr>
              <a:t>, estruturas e meios de idênticas proporções, </a:t>
            </a:r>
            <a:r>
              <a:rPr lang="pt-PT" sz="2800" dirty="0" smtClean="0">
                <a:solidFill>
                  <a:srgbClr val="C00000"/>
                </a:solidFill>
              </a:rPr>
              <a:t/>
            </a:r>
            <a:br>
              <a:rPr lang="pt-PT" sz="2800" dirty="0" smtClean="0">
                <a:solidFill>
                  <a:srgbClr val="C00000"/>
                </a:solidFill>
              </a:rPr>
            </a:br>
            <a:r>
              <a:rPr lang="pt-PT" sz="2800" dirty="0" smtClean="0">
                <a:solidFill>
                  <a:srgbClr val="C00000"/>
                </a:solidFill>
              </a:rPr>
              <a:t>isto </a:t>
            </a:r>
            <a:r>
              <a:rPr lang="pt-PT" sz="2800" dirty="0">
                <a:solidFill>
                  <a:srgbClr val="C00000"/>
                </a:solidFill>
              </a:rPr>
              <a:t>é, </a:t>
            </a:r>
            <a:r>
              <a:rPr lang="pt-PT" sz="2800" dirty="0" smtClean="0">
                <a:solidFill>
                  <a:srgbClr val="C00000"/>
                </a:solidFill>
              </a:rPr>
              <a:t/>
            </a:r>
            <a:br>
              <a:rPr lang="pt-PT" sz="2800" dirty="0" smtClean="0">
                <a:solidFill>
                  <a:srgbClr val="C00000"/>
                </a:solidFill>
              </a:rPr>
            </a:br>
            <a:r>
              <a:rPr lang="pt-PT" sz="2800" dirty="0" smtClean="0">
                <a:solidFill>
                  <a:srgbClr val="C00000"/>
                </a:solidFill>
              </a:rPr>
              <a:t>de </a:t>
            </a:r>
            <a:r>
              <a:rPr lang="pt-PT" sz="2800" b="1" dirty="0">
                <a:solidFill>
                  <a:srgbClr val="C00000"/>
                </a:solidFill>
              </a:rPr>
              <a:t>poderes públicos que estejam em condições de agir de modo eficiente no plano mundial</a:t>
            </a:r>
            <a:r>
              <a:rPr lang="pt-PT" sz="2800" b="1" dirty="0" smtClean="0"/>
              <a:t>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Portanto</a:t>
            </a:r>
            <a:r>
              <a:rPr lang="pt-PT" sz="2800" dirty="0">
                <a:solidFill>
                  <a:srgbClr val="002060"/>
                </a:solidFill>
              </a:rPr>
              <a:t>, é a própria ordem moral que exige a instituição de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b="1" dirty="0" smtClean="0">
                <a:solidFill>
                  <a:srgbClr val="C00000"/>
                </a:solidFill>
              </a:rPr>
              <a:t>alguma </a:t>
            </a:r>
            <a:r>
              <a:rPr lang="pt-PT" sz="2800" b="1" dirty="0">
                <a:solidFill>
                  <a:srgbClr val="C00000"/>
                </a:solidFill>
              </a:rPr>
              <a:t>autoridade pública universal</a:t>
            </a:r>
            <a:r>
              <a:rPr lang="pt-PT" sz="2800" dirty="0" smtClean="0"/>
              <a:t>. (</a:t>
            </a:r>
            <a:r>
              <a:rPr lang="pt-PT" sz="2400" i="1" dirty="0" err="1" smtClean="0"/>
              <a:t>Pacem</a:t>
            </a:r>
            <a:r>
              <a:rPr lang="pt-PT" sz="2400" i="1" dirty="0" smtClean="0"/>
              <a:t> in </a:t>
            </a:r>
            <a:r>
              <a:rPr lang="pt-PT" sz="2400" i="1" dirty="0" err="1" smtClean="0"/>
              <a:t>Terris</a:t>
            </a:r>
            <a:r>
              <a:rPr lang="pt-PT" sz="2400" dirty="0" smtClean="0"/>
              <a:t>, </a:t>
            </a:r>
            <a:r>
              <a:rPr lang="pt-PT" sz="2400" dirty="0" smtClean="0"/>
              <a:t>136</a:t>
            </a:r>
            <a:r>
              <a:rPr lang="pt-PT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652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49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467544" y="1874729"/>
            <a:ext cx="820891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b="1" dirty="0">
                <a:solidFill>
                  <a:srgbClr val="002060"/>
                </a:solidFill>
              </a:rPr>
              <a:t>Pontifical </a:t>
            </a:r>
            <a:r>
              <a:rPr lang="pt-PT" sz="2800" b="1" dirty="0" err="1">
                <a:solidFill>
                  <a:srgbClr val="002060"/>
                </a:solidFill>
              </a:rPr>
              <a:t>Council</a:t>
            </a:r>
            <a:r>
              <a:rPr lang="pt-PT" sz="2800" b="1" dirty="0">
                <a:solidFill>
                  <a:srgbClr val="002060"/>
                </a:solidFill>
              </a:rPr>
              <a:t> for Justice </a:t>
            </a:r>
            <a:r>
              <a:rPr lang="pt-PT" sz="2800" b="1" dirty="0" err="1">
                <a:solidFill>
                  <a:srgbClr val="002060"/>
                </a:solidFill>
              </a:rPr>
              <a:t>and</a:t>
            </a:r>
            <a:r>
              <a:rPr lang="pt-PT" sz="2800" b="1" dirty="0">
                <a:solidFill>
                  <a:srgbClr val="002060"/>
                </a:solidFill>
              </a:rPr>
              <a:t> Peace (2011),</a:t>
            </a:r>
            <a:br>
              <a:rPr lang="pt-PT" sz="2800" b="1" dirty="0">
                <a:solidFill>
                  <a:srgbClr val="002060"/>
                </a:solidFill>
              </a:rPr>
            </a:br>
            <a:r>
              <a:rPr lang="pt-PT" sz="2800" i="1" dirty="0" err="1">
                <a:solidFill>
                  <a:srgbClr val="002060"/>
                </a:solidFill>
              </a:rPr>
              <a:t>Towards</a:t>
            </a:r>
            <a:r>
              <a:rPr lang="pt-PT" sz="2800" i="1" dirty="0">
                <a:solidFill>
                  <a:srgbClr val="002060"/>
                </a:solidFill>
              </a:rPr>
              <a:t> </a:t>
            </a:r>
            <a:r>
              <a:rPr lang="pt-PT" sz="2800" i="1" dirty="0" err="1">
                <a:solidFill>
                  <a:srgbClr val="002060"/>
                </a:solidFill>
              </a:rPr>
              <a:t>reforming</a:t>
            </a:r>
            <a:r>
              <a:rPr lang="pt-PT" sz="2800" i="1" dirty="0">
                <a:solidFill>
                  <a:srgbClr val="002060"/>
                </a:solidFill>
              </a:rPr>
              <a:t> </a:t>
            </a:r>
            <a:r>
              <a:rPr lang="pt-PT" sz="2800" i="1" dirty="0" err="1">
                <a:solidFill>
                  <a:srgbClr val="002060"/>
                </a:solidFill>
              </a:rPr>
              <a:t>the</a:t>
            </a:r>
            <a:r>
              <a:rPr lang="pt-PT" sz="2800" i="1" dirty="0">
                <a:solidFill>
                  <a:srgbClr val="002060"/>
                </a:solidFill>
              </a:rPr>
              <a:t> </a:t>
            </a:r>
            <a:r>
              <a:rPr lang="pt-PT" sz="2800" i="1" dirty="0" err="1">
                <a:solidFill>
                  <a:srgbClr val="002060"/>
                </a:solidFill>
              </a:rPr>
              <a:t>international</a:t>
            </a:r>
            <a:r>
              <a:rPr lang="pt-PT" sz="2800" i="1" dirty="0">
                <a:solidFill>
                  <a:srgbClr val="002060"/>
                </a:solidFill>
              </a:rPr>
              <a:t> financial </a:t>
            </a:r>
            <a:r>
              <a:rPr lang="pt-PT" sz="2800" i="1" dirty="0" err="1">
                <a:solidFill>
                  <a:srgbClr val="002060"/>
                </a:solidFill>
              </a:rPr>
              <a:t>and</a:t>
            </a:r>
            <a:r>
              <a:rPr lang="pt-PT" sz="2800" i="1" dirty="0">
                <a:solidFill>
                  <a:srgbClr val="002060"/>
                </a:solidFill>
              </a:rPr>
              <a:t> </a:t>
            </a:r>
            <a:r>
              <a:rPr lang="pt-PT" sz="2800" i="1" dirty="0" err="1">
                <a:solidFill>
                  <a:srgbClr val="002060"/>
                </a:solidFill>
              </a:rPr>
              <a:t>monetary</a:t>
            </a:r>
            <a:r>
              <a:rPr lang="pt-PT" sz="2800" i="1" dirty="0">
                <a:solidFill>
                  <a:srgbClr val="002060"/>
                </a:solidFill>
              </a:rPr>
              <a:t> </a:t>
            </a:r>
            <a:r>
              <a:rPr lang="pt-PT" sz="2800" i="1" dirty="0" err="1">
                <a:solidFill>
                  <a:srgbClr val="002060"/>
                </a:solidFill>
              </a:rPr>
              <a:t>systems</a:t>
            </a:r>
            <a:r>
              <a:rPr lang="pt-PT" sz="2800" i="1" dirty="0">
                <a:solidFill>
                  <a:srgbClr val="002060"/>
                </a:solidFill>
              </a:rPr>
              <a:t> in </a:t>
            </a:r>
            <a:r>
              <a:rPr lang="pt-PT" sz="2800" i="1" dirty="0" err="1">
                <a:solidFill>
                  <a:srgbClr val="002060"/>
                </a:solidFill>
              </a:rPr>
              <a:t>the</a:t>
            </a:r>
            <a:r>
              <a:rPr lang="pt-PT" sz="2800" i="1" dirty="0">
                <a:solidFill>
                  <a:srgbClr val="002060"/>
                </a:solidFill>
              </a:rPr>
              <a:t> </a:t>
            </a:r>
            <a:r>
              <a:rPr lang="pt-PT" sz="2800" i="1" dirty="0" err="1">
                <a:solidFill>
                  <a:srgbClr val="002060"/>
                </a:solidFill>
              </a:rPr>
              <a:t>context</a:t>
            </a:r>
            <a:r>
              <a:rPr lang="pt-PT" sz="2800" i="1" dirty="0">
                <a:solidFill>
                  <a:srgbClr val="002060"/>
                </a:solidFill>
              </a:rPr>
              <a:t> </a:t>
            </a:r>
            <a:r>
              <a:rPr lang="pt-PT" sz="2800" i="1" dirty="0" err="1">
                <a:solidFill>
                  <a:srgbClr val="002060"/>
                </a:solidFill>
              </a:rPr>
              <a:t>of</a:t>
            </a:r>
            <a:r>
              <a:rPr lang="pt-PT" sz="2800" i="1" dirty="0">
                <a:solidFill>
                  <a:srgbClr val="002060"/>
                </a:solidFill>
              </a:rPr>
              <a:t> global </a:t>
            </a:r>
            <a:r>
              <a:rPr lang="pt-PT" sz="2800" i="1" dirty="0" err="1">
                <a:solidFill>
                  <a:srgbClr val="002060"/>
                </a:solidFill>
              </a:rPr>
              <a:t>public</a:t>
            </a:r>
            <a:r>
              <a:rPr lang="pt-PT" sz="2800" i="1" dirty="0">
                <a:solidFill>
                  <a:srgbClr val="002060"/>
                </a:solidFill>
              </a:rPr>
              <a:t> </a:t>
            </a:r>
            <a:r>
              <a:rPr lang="pt-PT" sz="2800" i="1" dirty="0" err="1">
                <a:solidFill>
                  <a:srgbClr val="002060"/>
                </a:solidFill>
              </a:rPr>
              <a:t>authority</a:t>
            </a:r>
            <a:r>
              <a:rPr lang="pt-PT" sz="2800" i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514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t-PT" sz="2800" dirty="0" smtClean="0"/>
              <a:t/>
            </a:r>
            <a:br>
              <a:rPr lang="pt-PT" sz="2800" dirty="0" smtClean="0"/>
            </a:br>
            <a:r>
              <a:rPr lang="pt-PT" sz="2800" dirty="0" smtClean="0"/>
              <a:t/>
            </a:r>
            <a:br>
              <a:rPr lang="pt-PT" sz="2800" dirty="0" smtClean="0"/>
            </a:br>
            <a:endParaRPr lang="pt-PT" sz="28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51520" y="404664"/>
            <a:ext cx="8784976" cy="51740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PT" b="1" dirty="0" smtClean="0">
                <a:solidFill>
                  <a:srgbClr val="FF0000"/>
                </a:solidFill>
              </a:rPr>
              <a:t>Do Compêndio da Doutrina Social da Igreja:</a:t>
            </a:r>
          </a:p>
          <a:p>
            <a:pPr marL="0" indent="0">
              <a:buNone/>
            </a:pPr>
            <a:endParaRPr lang="pt-PT" b="1" dirty="0" smtClean="0">
              <a:solidFill>
                <a:srgbClr val="002060"/>
              </a:solidFill>
            </a:endParaRPr>
          </a:p>
          <a:p>
            <a:r>
              <a:rPr lang="pt-PT" sz="2800" dirty="0" smtClean="0">
                <a:solidFill>
                  <a:srgbClr val="002060"/>
                </a:solidFill>
              </a:rPr>
              <a:t>O </a:t>
            </a:r>
            <a:r>
              <a:rPr lang="pt-PT" sz="2800" dirty="0">
                <a:solidFill>
                  <a:srgbClr val="002060"/>
                </a:solidFill>
              </a:rPr>
              <a:t>texto é proposto, enfim, como </a:t>
            </a:r>
            <a:r>
              <a:rPr lang="pt-PT" sz="2800" dirty="0">
                <a:solidFill>
                  <a:srgbClr val="C00000"/>
                </a:solidFill>
              </a:rPr>
              <a:t>motivo de diálo</a:t>
            </a:r>
            <a:r>
              <a:rPr lang="pt-PT" sz="2800" dirty="0">
                <a:solidFill>
                  <a:srgbClr val="FF0000"/>
                </a:solidFill>
              </a:rPr>
              <a:t>go</a:t>
            </a:r>
            <a:r>
              <a:rPr lang="pt-PT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2800" dirty="0">
                <a:solidFill>
                  <a:srgbClr val="002060"/>
                </a:solidFill>
              </a:rPr>
              <a:t>com todos aqueles que desejam sinceramente o bem do </a:t>
            </a:r>
            <a:r>
              <a:rPr lang="pt-PT" sz="2800" dirty="0" smtClean="0">
                <a:solidFill>
                  <a:srgbClr val="002060"/>
                </a:solidFill>
              </a:rPr>
              <a:t>homem. (</a:t>
            </a:r>
            <a:r>
              <a:rPr lang="pt-PT" sz="2400" dirty="0" smtClean="0">
                <a:solidFill>
                  <a:srgbClr val="002060"/>
                </a:solidFill>
              </a:rPr>
              <a:t>Compêndio da Doutrina Social da Igreja, </a:t>
            </a:r>
            <a:r>
              <a:rPr lang="pt-PT" sz="2400" dirty="0">
                <a:solidFill>
                  <a:srgbClr val="002060"/>
                </a:solidFill>
              </a:rPr>
              <a:t>10</a:t>
            </a:r>
            <a:r>
              <a:rPr lang="pt-PT" sz="2800" dirty="0" smtClean="0">
                <a:solidFill>
                  <a:srgbClr val="002060"/>
                </a:solidFill>
              </a:rPr>
              <a:t>)</a:t>
            </a:r>
            <a:br>
              <a:rPr lang="pt-PT" sz="2800" dirty="0" smtClean="0">
                <a:solidFill>
                  <a:srgbClr val="002060"/>
                </a:solidFill>
              </a:rPr>
            </a:br>
            <a:endParaRPr lang="pt-PT" sz="2800" dirty="0" smtClean="0">
              <a:solidFill>
                <a:srgbClr val="002060"/>
              </a:solidFill>
            </a:endParaRPr>
          </a:p>
          <a:p>
            <a:r>
              <a:rPr lang="pt-PT" sz="2800" i="1" dirty="0" smtClean="0">
                <a:solidFill>
                  <a:srgbClr val="002060"/>
                </a:solidFill>
              </a:rPr>
              <a:t>Este </a:t>
            </a:r>
            <a:r>
              <a:rPr lang="pt-PT" sz="2800" i="1" dirty="0">
                <a:solidFill>
                  <a:srgbClr val="002060"/>
                </a:solidFill>
              </a:rPr>
              <a:t>Documento é um ato de serviço da Igreja às mulheres e aos homens do nosso tempo</a:t>
            </a:r>
            <a:r>
              <a:rPr lang="pt-PT" sz="2800" dirty="0">
                <a:solidFill>
                  <a:srgbClr val="002060"/>
                </a:solidFill>
              </a:rPr>
              <a:t>, aos quais oferece o patrimônio de sua doutrina social, segundo aquele </a:t>
            </a:r>
            <a:r>
              <a:rPr lang="pt-PT" sz="2800" dirty="0">
                <a:solidFill>
                  <a:srgbClr val="C00000"/>
                </a:solidFill>
              </a:rPr>
              <a:t>estilo de diálogo </a:t>
            </a:r>
            <a:r>
              <a:rPr lang="pt-PT" sz="2800" dirty="0">
                <a:solidFill>
                  <a:srgbClr val="002060"/>
                </a:solidFill>
              </a:rPr>
              <a:t>com o qual o próprio Deus, no Seu Filho Unigênito feito homem, «fala aos homens como a amigos </a:t>
            </a:r>
            <a:r>
              <a:rPr lang="pt-PT" sz="2800" dirty="0" smtClean="0">
                <a:solidFill>
                  <a:srgbClr val="002060"/>
                </a:solidFill>
              </a:rPr>
              <a:t>(…) e </a:t>
            </a:r>
            <a:r>
              <a:rPr lang="pt-PT" sz="2800" dirty="0">
                <a:solidFill>
                  <a:srgbClr val="002060"/>
                </a:solidFill>
              </a:rPr>
              <a:t>conversa com </a:t>
            </a:r>
            <a:r>
              <a:rPr lang="pt-PT" sz="2800" dirty="0" smtClean="0">
                <a:solidFill>
                  <a:srgbClr val="002060"/>
                </a:solidFill>
              </a:rPr>
              <a:t>eles». </a:t>
            </a:r>
            <a:r>
              <a:rPr lang="pt-PT" sz="2800" dirty="0" smtClean="0">
                <a:solidFill>
                  <a:srgbClr val="002060"/>
                </a:solidFill>
              </a:rPr>
              <a:t>(</a:t>
            </a:r>
            <a:r>
              <a:rPr lang="pt-PT" sz="2400" dirty="0" smtClean="0">
                <a:solidFill>
                  <a:srgbClr val="002060"/>
                </a:solidFill>
              </a:rPr>
              <a:t>Ibidem, </a:t>
            </a:r>
            <a:r>
              <a:rPr lang="pt-PT" sz="2400" dirty="0" smtClean="0">
                <a:solidFill>
                  <a:srgbClr val="002060"/>
                </a:solidFill>
              </a:rPr>
              <a:t>13</a:t>
            </a:r>
            <a:r>
              <a:rPr lang="pt-PT" sz="2800" dirty="0" smtClean="0">
                <a:solidFill>
                  <a:srgbClr val="002060"/>
                </a:solidFill>
              </a:rPr>
              <a:t>)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4635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50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251520" y="1628800"/>
            <a:ext cx="856895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</a:pPr>
            <a:r>
              <a:rPr lang="pt-PT" sz="4000" b="1" dirty="0" smtClean="0">
                <a:solidFill>
                  <a:srgbClr val="002060"/>
                </a:solidFill>
              </a:rPr>
              <a:t>1.4. Uma </a:t>
            </a:r>
            <a:r>
              <a:rPr lang="pt-PT" sz="4000" b="1" dirty="0">
                <a:solidFill>
                  <a:srgbClr val="002060"/>
                </a:solidFill>
              </a:rPr>
              <a:t>visão </a:t>
            </a:r>
            <a:r>
              <a:rPr lang="pt-PT" sz="4000" b="1" dirty="0" smtClean="0">
                <a:solidFill>
                  <a:srgbClr val="002060"/>
                </a:solidFill>
              </a:rPr>
              <a:t>do </a:t>
            </a:r>
            <a:r>
              <a:rPr lang="pt-PT" sz="4000" b="1" dirty="0">
                <a:solidFill>
                  <a:srgbClr val="C00000"/>
                </a:solidFill>
              </a:rPr>
              <a:t>trabalho humano </a:t>
            </a:r>
            <a:r>
              <a:rPr lang="pt-PT" sz="3200" b="1" dirty="0" smtClean="0">
                <a:solidFill>
                  <a:srgbClr val="002060"/>
                </a:solidFill>
              </a:rPr>
              <a:t>(e sua relação com os </a:t>
            </a:r>
            <a:r>
              <a:rPr lang="pt-PT" sz="3200" b="1" dirty="0" smtClean="0">
                <a:solidFill>
                  <a:srgbClr val="B51530"/>
                </a:solidFill>
              </a:rPr>
              <a:t>bens </a:t>
            </a:r>
            <a:r>
              <a:rPr lang="pt-PT" sz="3200" b="1" dirty="0">
                <a:solidFill>
                  <a:srgbClr val="B51530"/>
                </a:solidFill>
              </a:rPr>
              <a:t>da terra</a:t>
            </a:r>
            <a:r>
              <a:rPr lang="pt-PT" sz="3200" b="1" dirty="0">
                <a:solidFill>
                  <a:srgbClr val="002060"/>
                </a:solidFill>
              </a:rPr>
              <a:t>, </a:t>
            </a:r>
          </a:p>
          <a:p>
            <a:pPr lvl="1" algn="ctr">
              <a:lnSpc>
                <a:spcPct val="150000"/>
              </a:lnSpc>
            </a:pPr>
            <a:r>
              <a:rPr lang="pt-PT" sz="3200" b="1" dirty="0" smtClean="0">
                <a:solidFill>
                  <a:srgbClr val="002060"/>
                </a:solidFill>
              </a:rPr>
              <a:t>e com </a:t>
            </a:r>
            <a:r>
              <a:rPr lang="pt-PT" sz="3200" b="1" dirty="0">
                <a:solidFill>
                  <a:srgbClr val="002060"/>
                </a:solidFill>
              </a:rPr>
              <a:t>a </a:t>
            </a:r>
            <a:r>
              <a:rPr lang="pt-PT" sz="3200" b="1" dirty="0" smtClean="0">
                <a:solidFill>
                  <a:srgbClr val="C00000"/>
                </a:solidFill>
              </a:rPr>
              <a:t>propriedade</a:t>
            </a:r>
            <a:r>
              <a:rPr lang="pt-PT" sz="3200" b="1" dirty="0" smtClean="0">
                <a:solidFill>
                  <a:srgbClr val="002060"/>
                </a:solidFill>
              </a:rPr>
              <a:t>)</a:t>
            </a:r>
            <a:endParaRPr lang="pt-PT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957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51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678260" y="1412776"/>
            <a:ext cx="8064896" cy="40318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sz="3200" b="1" dirty="0" smtClean="0">
              <a:solidFill>
                <a:srgbClr val="002060"/>
              </a:solidFill>
            </a:endParaRPr>
          </a:p>
          <a:p>
            <a:pPr algn="ctr"/>
            <a:r>
              <a:rPr lang="pt-PT" sz="3200" b="1" dirty="0" smtClean="0">
                <a:solidFill>
                  <a:srgbClr val="002060"/>
                </a:solidFill>
              </a:rPr>
              <a:t>Principal documento do Magistério da Igreja, sobre o </a:t>
            </a:r>
            <a:r>
              <a:rPr lang="pt-PT" sz="3200" b="1" dirty="0" smtClean="0">
                <a:solidFill>
                  <a:srgbClr val="FF0000"/>
                </a:solidFill>
              </a:rPr>
              <a:t>trabalho humano</a:t>
            </a:r>
            <a:r>
              <a:rPr lang="pt-PT" sz="3200" b="1" dirty="0" smtClean="0">
                <a:solidFill>
                  <a:srgbClr val="7F1F2D"/>
                </a:solidFill>
              </a:rPr>
              <a:t>:</a:t>
            </a:r>
          </a:p>
          <a:p>
            <a:endParaRPr lang="pt-PT" sz="3200" b="1" dirty="0" smtClean="0">
              <a:solidFill>
                <a:srgbClr val="7F1F2D"/>
              </a:solidFill>
            </a:endParaRPr>
          </a:p>
          <a:p>
            <a:endParaRPr lang="pt-PT" sz="3200" b="1" dirty="0" smtClean="0">
              <a:solidFill>
                <a:srgbClr val="7F1F2D"/>
              </a:solidFill>
            </a:endParaRPr>
          </a:p>
          <a:p>
            <a:pPr algn="ctr"/>
            <a:r>
              <a:rPr lang="pt-PT" sz="3200" b="1" dirty="0" smtClean="0">
                <a:solidFill>
                  <a:srgbClr val="002060"/>
                </a:solidFill>
              </a:rPr>
              <a:t>João </a:t>
            </a:r>
            <a:r>
              <a:rPr lang="pt-PT" sz="3200" b="1" dirty="0">
                <a:solidFill>
                  <a:srgbClr val="002060"/>
                </a:solidFill>
              </a:rPr>
              <a:t>Paulo </a:t>
            </a:r>
            <a:r>
              <a:rPr lang="pt-PT" sz="3200" b="1" dirty="0" smtClean="0">
                <a:solidFill>
                  <a:srgbClr val="002060"/>
                </a:solidFill>
              </a:rPr>
              <a:t>II, Encíclica </a:t>
            </a:r>
            <a:r>
              <a:rPr lang="pt-PT" sz="3200" b="1" i="1" dirty="0" smtClean="0">
                <a:solidFill>
                  <a:srgbClr val="FF0000"/>
                </a:solidFill>
              </a:rPr>
              <a:t>Laborem </a:t>
            </a:r>
            <a:r>
              <a:rPr lang="pt-PT" sz="3200" b="1" i="1" dirty="0" err="1" smtClean="0">
                <a:solidFill>
                  <a:srgbClr val="FF0000"/>
                </a:solidFill>
              </a:rPr>
              <a:t>Exercens</a:t>
            </a:r>
            <a:r>
              <a:rPr lang="pt-PT" sz="3200" b="1" i="1" dirty="0" smtClean="0">
                <a:solidFill>
                  <a:srgbClr val="FF0000"/>
                </a:solidFill>
              </a:rPr>
              <a:t> (LE)</a:t>
            </a:r>
            <a:r>
              <a:rPr lang="pt-PT" sz="3200" b="1" dirty="0" smtClean="0">
                <a:solidFill>
                  <a:srgbClr val="000000"/>
                </a:solidFill>
              </a:rPr>
              <a:t>, </a:t>
            </a:r>
            <a:r>
              <a:rPr lang="pt-PT" sz="3200" b="1" dirty="0" smtClean="0">
                <a:solidFill>
                  <a:srgbClr val="002060"/>
                </a:solidFill>
              </a:rPr>
              <a:t>1981</a:t>
            </a:r>
          </a:p>
          <a:p>
            <a:pPr algn="ctr"/>
            <a:endParaRPr lang="pt-PT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57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52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323528" y="332656"/>
            <a:ext cx="8424936" cy="59862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PT" sz="3200" b="1" dirty="0" smtClean="0">
                <a:solidFill>
                  <a:srgbClr val="A02839"/>
                </a:solidFill>
              </a:rPr>
              <a:t>Alguns tópicos fundamentais:</a:t>
            </a:r>
            <a:br>
              <a:rPr lang="pt-PT" sz="3200" b="1" dirty="0" smtClean="0">
                <a:solidFill>
                  <a:srgbClr val="A02839"/>
                </a:solidFill>
              </a:rPr>
            </a:br>
            <a:endParaRPr lang="pt-PT" sz="3200" b="1" dirty="0" smtClean="0">
              <a:solidFill>
                <a:srgbClr val="A02839"/>
              </a:solidFill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a </a:t>
            </a:r>
            <a:r>
              <a:rPr lang="pt-PT" sz="2800" dirty="0">
                <a:solidFill>
                  <a:srgbClr val="002060"/>
                </a:solidFill>
              </a:rPr>
              <a:t>palavra </a:t>
            </a:r>
            <a:r>
              <a:rPr lang="pt-PT" sz="2800" dirty="0" smtClean="0">
                <a:solidFill>
                  <a:srgbClr val="A02839"/>
                </a:solidFill>
              </a:rPr>
              <a:t>«trabalho»</a:t>
            </a:r>
            <a:r>
              <a:rPr lang="pt-PT" sz="2800" dirty="0" smtClean="0">
                <a:solidFill>
                  <a:srgbClr val="002060"/>
                </a:solidFill>
              </a:rPr>
              <a:t> indica                             </a:t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toda </a:t>
            </a:r>
            <a:r>
              <a:rPr lang="pt-PT" sz="2800" dirty="0">
                <a:solidFill>
                  <a:srgbClr val="002060"/>
                </a:solidFill>
              </a:rPr>
              <a:t>a </a:t>
            </a:r>
            <a:r>
              <a:rPr lang="pt-PT" sz="2800" dirty="0" smtClean="0">
                <a:solidFill>
                  <a:srgbClr val="002060"/>
                </a:solidFill>
              </a:rPr>
              <a:t>atividade </a:t>
            </a:r>
            <a:r>
              <a:rPr lang="pt-PT" sz="2800" dirty="0">
                <a:solidFill>
                  <a:srgbClr val="002060"/>
                </a:solidFill>
              </a:rPr>
              <a:t>realizada pelo </a:t>
            </a:r>
            <a:r>
              <a:rPr lang="pt-PT" sz="2800" dirty="0" smtClean="0">
                <a:solidFill>
                  <a:srgbClr val="002060"/>
                </a:solidFill>
              </a:rPr>
              <a:t>homem</a:t>
            </a:r>
            <a:r>
              <a:rPr lang="pt-PT" sz="2800" dirty="0">
                <a:solidFill>
                  <a:srgbClr val="002060"/>
                </a:solidFill>
              </a:rPr>
              <a:t>,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tanto </a:t>
            </a:r>
            <a:r>
              <a:rPr lang="pt-PT" sz="2800" dirty="0">
                <a:solidFill>
                  <a:srgbClr val="A02839"/>
                </a:solidFill>
              </a:rPr>
              <a:t>manual</a:t>
            </a:r>
            <a:r>
              <a:rPr lang="pt-PT" sz="2800" dirty="0">
                <a:solidFill>
                  <a:srgbClr val="002060"/>
                </a:solidFill>
              </a:rPr>
              <a:t> como </a:t>
            </a:r>
            <a:r>
              <a:rPr lang="pt-PT" sz="2800" dirty="0">
                <a:solidFill>
                  <a:srgbClr val="A02839"/>
                </a:solidFill>
              </a:rPr>
              <a:t>intelectual</a:t>
            </a:r>
            <a:r>
              <a:rPr lang="pt-PT" sz="2800" dirty="0">
                <a:solidFill>
                  <a:srgbClr val="002060"/>
                </a:solidFill>
              </a:rPr>
              <a:t>, </a:t>
            </a:r>
            <a:r>
              <a:rPr lang="pt-PT" sz="2800" dirty="0" smtClean="0">
                <a:solidFill>
                  <a:srgbClr val="A02839"/>
                </a:solidFill>
              </a:rPr>
              <a:t>independentemente </a:t>
            </a:r>
            <a:r>
              <a:rPr lang="pt-PT" sz="2800" dirty="0">
                <a:solidFill>
                  <a:srgbClr val="A02839"/>
                </a:solidFill>
              </a:rPr>
              <a:t>das suas características e </a:t>
            </a:r>
            <a:r>
              <a:rPr lang="pt-PT" sz="2800" dirty="0" smtClean="0">
                <a:solidFill>
                  <a:srgbClr val="A02839"/>
                </a:solidFill>
              </a:rPr>
              <a:t>das circunstâncias</a:t>
            </a:r>
            <a:r>
              <a:rPr lang="pt-PT" sz="2800" dirty="0" smtClean="0">
                <a:solidFill>
                  <a:srgbClr val="002060"/>
                </a:solidFill>
              </a:rPr>
              <a:t>.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Feito </a:t>
            </a:r>
            <a:r>
              <a:rPr lang="pt-PT" sz="2800" dirty="0">
                <a:solidFill>
                  <a:srgbClr val="002060"/>
                </a:solidFill>
              </a:rPr>
              <a:t>à </a:t>
            </a:r>
            <a:r>
              <a:rPr lang="pt-PT" sz="2800" dirty="0">
                <a:solidFill>
                  <a:srgbClr val="A02839"/>
                </a:solidFill>
              </a:rPr>
              <a:t>imagem e semelhança </a:t>
            </a:r>
            <a:r>
              <a:rPr lang="pt-PT" sz="2800" dirty="0" smtClean="0">
                <a:solidFill>
                  <a:srgbClr val="A02839"/>
                </a:solidFill>
              </a:rPr>
              <a:t>de Deus</a:t>
            </a:r>
            <a:r>
              <a:rPr lang="pt-PT" sz="2800" dirty="0" smtClean="0">
                <a:solidFill>
                  <a:srgbClr val="002060"/>
                </a:solidFill>
              </a:rPr>
              <a:t>, posto no </a:t>
            </a:r>
            <a:r>
              <a:rPr lang="pt-PT" sz="2800" dirty="0">
                <a:solidFill>
                  <a:srgbClr val="002060"/>
                </a:solidFill>
              </a:rPr>
              <a:t>universo visível </a:t>
            </a:r>
            <a:r>
              <a:rPr lang="pt-PT" sz="2800" dirty="0" smtClean="0">
                <a:solidFill>
                  <a:srgbClr val="A02839"/>
                </a:solidFill>
              </a:rPr>
              <a:t>«dominar </a:t>
            </a:r>
            <a:r>
              <a:rPr lang="pt-PT" sz="2800" dirty="0">
                <a:solidFill>
                  <a:srgbClr val="A02839"/>
                </a:solidFill>
              </a:rPr>
              <a:t>a </a:t>
            </a:r>
            <a:r>
              <a:rPr lang="pt-PT" sz="2800" dirty="0" smtClean="0">
                <a:solidFill>
                  <a:srgbClr val="A02839"/>
                </a:solidFill>
              </a:rPr>
              <a:t>terra»</a:t>
            </a:r>
            <a:r>
              <a:rPr lang="pt-PT" sz="2800" dirty="0" smtClean="0">
                <a:solidFill>
                  <a:srgbClr val="002060"/>
                </a:solidFill>
              </a:rPr>
              <a:t>, o homem é </a:t>
            </a:r>
            <a:r>
              <a:rPr lang="pt-PT" sz="2800" dirty="0" smtClean="0">
                <a:solidFill>
                  <a:srgbClr val="A02839"/>
                </a:solidFill>
              </a:rPr>
              <a:t>desde </a:t>
            </a:r>
            <a:r>
              <a:rPr lang="pt-PT" sz="2800" dirty="0">
                <a:solidFill>
                  <a:srgbClr val="A02839"/>
                </a:solidFill>
              </a:rPr>
              <a:t>o princípio </a:t>
            </a:r>
            <a:r>
              <a:rPr lang="pt-PT" sz="2800" i="1" dirty="0" smtClean="0">
                <a:solidFill>
                  <a:srgbClr val="A02839"/>
                </a:solidFill>
              </a:rPr>
              <a:t>chamado </a:t>
            </a:r>
            <a:r>
              <a:rPr lang="pt-PT" sz="2800" i="1" dirty="0">
                <a:solidFill>
                  <a:srgbClr val="A02839"/>
                </a:solidFill>
              </a:rPr>
              <a:t>ao trabalho</a:t>
            </a:r>
            <a:r>
              <a:rPr lang="pt-PT" sz="2800" i="1" dirty="0" smtClean="0">
                <a:solidFill>
                  <a:srgbClr val="A02839"/>
                </a:solidFill>
              </a:rPr>
              <a:t>.</a:t>
            </a:r>
            <a:endParaRPr lang="pt-PT" sz="2800" dirty="0" smtClean="0">
              <a:solidFill>
                <a:srgbClr val="002060"/>
              </a:solidFill>
            </a:endParaRPr>
          </a:p>
          <a:p>
            <a:pPr marL="9144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i="1" dirty="0" smtClean="0">
                <a:solidFill>
                  <a:srgbClr val="002060"/>
                </a:solidFill>
              </a:rPr>
              <a:t>O </a:t>
            </a:r>
            <a:r>
              <a:rPr lang="pt-PT" sz="2800" i="1" dirty="0">
                <a:solidFill>
                  <a:srgbClr val="002060"/>
                </a:solidFill>
              </a:rPr>
              <a:t>trabalho é uma das características que </a:t>
            </a:r>
            <a:r>
              <a:rPr lang="pt-PT" sz="2800" i="1" dirty="0">
                <a:solidFill>
                  <a:srgbClr val="A02839"/>
                </a:solidFill>
              </a:rPr>
              <a:t>distinguem </a:t>
            </a:r>
            <a:r>
              <a:rPr lang="pt-PT" sz="2800" dirty="0">
                <a:solidFill>
                  <a:srgbClr val="A02839"/>
                </a:solidFill>
              </a:rPr>
              <a:t>o homem</a:t>
            </a:r>
            <a:r>
              <a:rPr lang="pt-PT" sz="2800" dirty="0">
                <a:solidFill>
                  <a:srgbClr val="002060"/>
                </a:solidFill>
              </a:rPr>
              <a:t> do resto das </a:t>
            </a:r>
            <a:r>
              <a:rPr lang="pt-PT" sz="2800" dirty="0" smtClean="0">
                <a:solidFill>
                  <a:srgbClr val="002060"/>
                </a:solidFill>
              </a:rPr>
              <a:t>criaturas.</a:t>
            </a:r>
          </a:p>
          <a:p>
            <a:pPr lvl="1" algn="r">
              <a:spcAft>
                <a:spcPts val="600"/>
              </a:spcAft>
            </a:pPr>
            <a:r>
              <a:rPr lang="pt-PT" sz="2400" dirty="0">
                <a:solidFill>
                  <a:srgbClr val="002060"/>
                </a:solidFill>
              </a:rPr>
              <a:t>(LE, </a:t>
            </a:r>
            <a:r>
              <a:rPr lang="pt-PT" sz="2400" dirty="0" err="1">
                <a:solidFill>
                  <a:srgbClr val="002060"/>
                </a:solidFill>
              </a:rPr>
              <a:t>Preâmb</a:t>
            </a:r>
            <a:r>
              <a:rPr lang="pt-PT" sz="2400" dirty="0" smtClean="0">
                <a:solidFill>
                  <a:srgbClr val="002060"/>
                </a:solidFill>
              </a:rPr>
              <a:t>.)</a:t>
            </a:r>
            <a:endParaRPr lang="pt-PT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53</a:t>
            </a:fld>
            <a:endParaRPr lang="pt-PT"/>
          </a:p>
        </p:txBody>
      </p:sp>
      <p:sp>
        <p:nvSpPr>
          <p:cNvPr id="4" name="CaixaDeTexto 3"/>
          <p:cNvSpPr txBox="1"/>
          <p:nvPr/>
        </p:nvSpPr>
        <p:spPr>
          <a:xfrm>
            <a:off x="395536" y="476672"/>
            <a:ext cx="8424936" cy="59246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rgbClr val="002060"/>
                </a:solidFill>
              </a:rPr>
              <a:t>O</a:t>
            </a:r>
            <a:r>
              <a:rPr lang="pt-PT" sz="2800" dirty="0" smtClean="0">
                <a:solidFill>
                  <a:srgbClr val="002060"/>
                </a:solidFill>
              </a:rPr>
              <a:t> </a:t>
            </a:r>
            <a:r>
              <a:rPr lang="pt-PT" sz="2800" dirty="0">
                <a:solidFill>
                  <a:srgbClr val="002060"/>
                </a:solidFill>
              </a:rPr>
              <a:t>trabalho constitui uma </a:t>
            </a:r>
            <a:r>
              <a:rPr lang="pt-PT" sz="2800" b="1" dirty="0">
                <a:solidFill>
                  <a:srgbClr val="A02839"/>
                </a:solidFill>
              </a:rPr>
              <a:t>dimensão fundamental da existência humana sobre a terra</a:t>
            </a:r>
            <a:r>
              <a:rPr lang="pt-PT" sz="2800" dirty="0">
                <a:solidFill>
                  <a:srgbClr val="A02839"/>
                </a:solidFill>
              </a:rPr>
              <a:t>. </a:t>
            </a:r>
            <a:endParaRPr lang="pt-PT" sz="2800" dirty="0" smtClean="0">
              <a:solidFill>
                <a:srgbClr val="A02839"/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Quando o ser humano, criado </a:t>
            </a:r>
            <a:r>
              <a:rPr lang="pt-PT" sz="2800" dirty="0">
                <a:solidFill>
                  <a:srgbClr val="002060"/>
                </a:solidFill>
              </a:rPr>
              <a:t>«à imagem de Deus... </a:t>
            </a:r>
            <a:r>
              <a:rPr lang="pt-PT" sz="2800" dirty="0" smtClean="0">
                <a:solidFill>
                  <a:srgbClr val="002060"/>
                </a:solidFill>
              </a:rPr>
              <a:t>homem </a:t>
            </a:r>
            <a:r>
              <a:rPr lang="pt-PT" sz="2800" dirty="0">
                <a:solidFill>
                  <a:srgbClr val="002060"/>
                </a:solidFill>
              </a:rPr>
              <a:t>e mulher», </a:t>
            </a:r>
            <a:r>
              <a:rPr lang="pt-PT" sz="2800" dirty="0" smtClean="0">
                <a:solidFill>
                  <a:srgbClr val="002060"/>
                </a:solidFill>
              </a:rPr>
              <a:t>ouve </a:t>
            </a:r>
            <a:r>
              <a:rPr lang="pt-PT" sz="2800" dirty="0">
                <a:solidFill>
                  <a:srgbClr val="002060"/>
                </a:solidFill>
              </a:rPr>
              <a:t>as palavras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«</a:t>
            </a:r>
            <a:r>
              <a:rPr lang="pt-PT" sz="2800" i="1" dirty="0" smtClean="0">
                <a:solidFill>
                  <a:srgbClr val="002060"/>
                </a:solidFill>
              </a:rPr>
              <a:t>Sede fecundos, </a:t>
            </a:r>
            <a:r>
              <a:rPr lang="pt-PT" sz="2800" dirty="0" smtClean="0">
                <a:solidFill>
                  <a:srgbClr val="002060"/>
                </a:solidFill>
              </a:rPr>
              <a:t>e</a:t>
            </a:r>
            <a:r>
              <a:rPr lang="pt-PT" sz="2800" i="1" dirty="0" smtClean="0">
                <a:solidFill>
                  <a:srgbClr val="002060"/>
                </a:solidFill>
              </a:rPr>
              <a:t> multiplicai-vos; </a:t>
            </a:r>
            <a:r>
              <a:rPr lang="pt-PT" sz="2800" i="1" dirty="0">
                <a:solidFill>
                  <a:srgbClr val="002060"/>
                </a:solidFill>
              </a:rPr>
              <a:t>enchei a terra e </a:t>
            </a:r>
            <a:r>
              <a:rPr lang="pt-PT" sz="2800" i="1" dirty="0" smtClean="0">
                <a:solidFill>
                  <a:srgbClr val="002060"/>
                </a:solidFill>
              </a:rPr>
              <a:t>submetei-a</a:t>
            </a:r>
            <a:r>
              <a:rPr lang="pt-PT" sz="2800" dirty="0" smtClean="0">
                <a:solidFill>
                  <a:srgbClr val="002060"/>
                </a:solidFill>
              </a:rPr>
              <a:t>», </a:t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mesmo </a:t>
            </a:r>
            <a:r>
              <a:rPr lang="pt-PT" sz="2800" dirty="0">
                <a:solidFill>
                  <a:srgbClr val="002060"/>
                </a:solidFill>
              </a:rPr>
              <a:t>que estas palavras não se refiram </a:t>
            </a:r>
            <a:r>
              <a:rPr lang="pt-PT" sz="2800" dirty="0" smtClean="0">
                <a:solidFill>
                  <a:srgbClr val="002060"/>
                </a:solidFill>
              </a:rPr>
              <a:t>direta </a:t>
            </a:r>
            <a:r>
              <a:rPr lang="pt-PT" sz="2800" dirty="0">
                <a:solidFill>
                  <a:srgbClr val="002060"/>
                </a:solidFill>
              </a:rPr>
              <a:t>e explicitamente ao trabalho,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b="1" dirty="0" smtClean="0">
                <a:solidFill>
                  <a:srgbClr val="002060"/>
                </a:solidFill>
              </a:rPr>
              <a:t>indicam-no indiretamente, (…), </a:t>
            </a:r>
            <a:r>
              <a:rPr lang="pt-PT" sz="2800" b="1" dirty="0">
                <a:solidFill>
                  <a:srgbClr val="002060"/>
                </a:solidFill>
              </a:rPr>
              <a:t>como </a:t>
            </a:r>
            <a:r>
              <a:rPr lang="pt-PT" sz="2800" b="1" dirty="0" smtClean="0">
                <a:solidFill>
                  <a:srgbClr val="002060"/>
                </a:solidFill>
              </a:rPr>
              <a:t/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b="1" dirty="0" smtClean="0">
                <a:solidFill>
                  <a:srgbClr val="002060"/>
                </a:solidFill>
              </a:rPr>
              <a:t>uma atividade </a:t>
            </a:r>
            <a:r>
              <a:rPr lang="pt-PT" sz="2800" b="1" dirty="0">
                <a:solidFill>
                  <a:srgbClr val="002060"/>
                </a:solidFill>
              </a:rPr>
              <a:t>a desempenhar no mundo. </a:t>
            </a:r>
            <a:endParaRPr lang="pt-PT" sz="2800" b="1" dirty="0" smtClean="0">
              <a:solidFill>
                <a:srgbClr val="002060"/>
              </a:solidFill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Mais </a:t>
            </a:r>
            <a:r>
              <a:rPr lang="pt-PT" sz="2800" dirty="0">
                <a:solidFill>
                  <a:srgbClr val="002060"/>
                </a:solidFill>
              </a:rPr>
              <a:t>ainda,</a:t>
            </a:r>
            <a:r>
              <a:rPr lang="pt-PT" sz="2800" b="1" dirty="0">
                <a:solidFill>
                  <a:srgbClr val="002060"/>
                </a:solidFill>
              </a:rPr>
              <a:t> </a:t>
            </a:r>
            <a:r>
              <a:rPr lang="pt-PT" sz="2800" b="1" dirty="0" smtClean="0">
                <a:solidFill>
                  <a:srgbClr val="002060"/>
                </a:solidFill>
              </a:rPr>
              <a:t/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b="1" dirty="0" smtClean="0">
                <a:solidFill>
                  <a:srgbClr val="A02839"/>
                </a:solidFill>
              </a:rPr>
              <a:t>patenteiam </a:t>
            </a:r>
            <a:r>
              <a:rPr lang="pt-PT" sz="2800" b="1" dirty="0">
                <a:solidFill>
                  <a:srgbClr val="A02839"/>
                </a:solidFill>
              </a:rPr>
              <a:t>a </a:t>
            </a:r>
            <a:r>
              <a:rPr lang="pt-PT" sz="2800" b="1" dirty="0" smtClean="0">
                <a:solidFill>
                  <a:srgbClr val="A02839"/>
                </a:solidFill>
              </a:rPr>
              <a:t>mais profunda essência do </a:t>
            </a:r>
            <a:r>
              <a:rPr lang="pt-PT" sz="2800" b="1" dirty="0">
                <a:solidFill>
                  <a:srgbClr val="A02839"/>
                </a:solidFill>
              </a:rPr>
              <a:t>trabalho</a:t>
            </a:r>
            <a:r>
              <a:rPr lang="pt-PT" sz="2800" dirty="0" smtClean="0">
                <a:solidFill>
                  <a:srgbClr val="002060"/>
                </a:solidFill>
              </a:rPr>
              <a:t>.</a:t>
            </a:r>
          </a:p>
          <a:p>
            <a:pPr algn="r">
              <a:spcAft>
                <a:spcPts val="600"/>
              </a:spcAft>
            </a:pPr>
            <a:r>
              <a:rPr lang="pt-PT" sz="2800" dirty="0">
                <a:solidFill>
                  <a:srgbClr val="002060"/>
                </a:solidFill>
              </a:rPr>
              <a:t>(LE, 4</a:t>
            </a:r>
            <a:r>
              <a:rPr lang="pt-PT" sz="2800" dirty="0" smtClean="0">
                <a:solidFill>
                  <a:srgbClr val="002060"/>
                </a:solidFill>
              </a:rPr>
              <a:t>)</a:t>
            </a:r>
            <a:endParaRPr lang="pt-PT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15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54</a:t>
            </a:fld>
            <a:endParaRPr lang="pt-PT"/>
          </a:p>
        </p:txBody>
      </p:sp>
      <p:sp>
        <p:nvSpPr>
          <p:cNvPr id="4" name="Rectângulo 3"/>
          <p:cNvSpPr/>
          <p:nvPr/>
        </p:nvSpPr>
        <p:spPr>
          <a:xfrm>
            <a:off x="588368" y="980728"/>
            <a:ext cx="7920880" cy="47089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9144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pt-PT" sz="2800" dirty="0" smtClean="0">
              <a:solidFill>
                <a:srgbClr val="002060"/>
              </a:solidFill>
            </a:endParaRPr>
          </a:p>
          <a:p>
            <a:pPr marL="9144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O </a:t>
            </a:r>
            <a:r>
              <a:rPr lang="pt-PT" sz="2800" dirty="0">
                <a:solidFill>
                  <a:srgbClr val="002060"/>
                </a:solidFill>
              </a:rPr>
              <a:t>homem é </a:t>
            </a:r>
            <a:r>
              <a:rPr lang="pt-PT" sz="2800" b="1" dirty="0">
                <a:solidFill>
                  <a:srgbClr val="A02839"/>
                </a:solidFill>
              </a:rPr>
              <a:t>imagem de Deus</a:t>
            </a:r>
            <a:r>
              <a:rPr lang="pt-PT" sz="2800" dirty="0">
                <a:solidFill>
                  <a:srgbClr val="002060"/>
                </a:solidFill>
              </a:rPr>
              <a:t>, além do mais,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pelo </a:t>
            </a:r>
            <a:r>
              <a:rPr lang="pt-PT" sz="2800" b="1" dirty="0">
                <a:solidFill>
                  <a:srgbClr val="A02839"/>
                </a:solidFill>
              </a:rPr>
              <a:t>mandato</a:t>
            </a:r>
            <a:r>
              <a:rPr lang="pt-PT" sz="2800" dirty="0">
                <a:solidFill>
                  <a:srgbClr val="002060"/>
                </a:solidFill>
              </a:rPr>
              <a:t> recebido do seu Criador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de </a:t>
            </a:r>
            <a:r>
              <a:rPr lang="pt-PT" sz="2800" b="1" dirty="0">
                <a:solidFill>
                  <a:srgbClr val="A02839"/>
                </a:solidFill>
              </a:rPr>
              <a:t>submeter, de dominar a terra</a:t>
            </a:r>
            <a:r>
              <a:rPr lang="pt-PT" sz="2800" dirty="0">
                <a:solidFill>
                  <a:srgbClr val="002060"/>
                </a:solidFill>
              </a:rPr>
              <a:t>.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No </a:t>
            </a:r>
            <a:r>
              <a:rPr lang="pt-PT" sz="2800" dirty="0">
                <a:solidFill>
                  <a:srgbClr val="002060"/>
                </a:solidFill>
              </a:rPr>
              <a:t>desempenho de tal mandato, o homem,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todo </a:t>
            </a:r>
            <a:r>
              <a:rPr lang="pt-PT" sz="2800" dirty="0">
                <a:solidFill>
                  <a:srgbClr val="002060"/>
                </a:solidFill>
              </a:rPr>
              <a:t>e qualquer ser humano, </a:t>
            </a:r>
            <a:r>
              <a:rPr lang="pt-PT" sz="2800" dirty="0" smtClean="0">
                <a:solidFill>
                  <a:srgbClr val="FF0000"/>
                </a:solidFill>
              </a:rPr>
              <a:t/>
            </a:r>
            <a:br>
              <a:rPr lang="pt-PT" sz="2800" dirty="0" smtClean="0">
                <a:solidFill>
                  <a:srgbClr val="FF0000"/>
                </a:solidFill>
              </a:rPr>
            </a:br>
            <a:r>
              <a:rPr lang="pt-PT" sz="2800" b="1" dirty="0" smtClean="0">
                <a:solidFill>
                  <a:srgbClr val="A02839"/>
                </a:solidFill>
              </a:rPr>
              <a:t>reflete </a:t>
            </a:r>
            <a:r>
              <a:rPr lang="pt-PT" sz="2800" b="1" dirty="0">
                <a:solidFill>
                  <a:srgbClr val="A02839"/>
                </a:solidFill>
              </a:rPr>
              <a:t>a própria </a:t>
            </a:r>
            <a:r>
              <a:rPr lang="pt-PT" sz="2800" b="1" dirty="0" smtClean="0">
                <a:solidFill>
                  <a:srgbClr val="A02839"/>
                </a:solidFill>
              </a:rPr>
              <a:t>ação </a:t>
            </a:r>
            <a:r>
              <a:rPr lang="pt-PT" sz="2800" b="1" dirty="0">
                <a:solidFill>
                  <a:srgbClr val="A02839"/>
                </a:solidFill>
              </a:rPr>
              <a:t>do Criador do universo</a:t>
            </a:r>
            <a:r>
              <a:rPr lang="pt-PT" sz="2800" b="1" dirty="0" smtClean="0">
                <a:solidFill>
                  <a:srgbClr val="A02839"/>
                </a:solidFill>
              </a:rPr>
              <a:t>. </a:t>
            </a:r>
            <a:r>
              <a:rPr lang="pt-PT" sz="2800" dirty="0" smtClean="0">
                <a:solidFill>
                  <a:srgbClr val="002060"/>
                </a:solidFill>
              </a:rPr>
              <a:t>(LE, 4)</a:t>
            </a:r>
          </a:p>
          <a:p>
            <a:pPr marL="9144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«Submeter», «dominar», </a:t>
            </a:r>
            <a:r>
              <a:rPr lang="pt-PT" sz="2800" dirty="0" smtClean="0">
                <a:solidFill>
                  <a:srgbClr val="A02839"/>
                </a:solidFill>
              </a:rPr>
              <a:t>não é </a:t>
            </a:r>
            <a:r>
              <a:rPr lang="pt-PT" sz="2800" b="1" dirty="0" smtClean="0">
                <a:solidFill>
                  <a:srgbClr val="A02839"/>
                </a:solidFill>
              </a:rPr>
              <a:t>«destruir»</a:t>
            </a:r>
            <a:r>
              <a:rPr lang="pt-PT" sz="2800" dirty="0" smtClean="0">
                <a:solidFill>
                  <a:srgbClr val="002060"/>
                </a:solidFill>
              </a:rPr>
              <a:t>!</a:t>
            </a:r>
          </a:p>
          <a:p>
            <a:pPr>
              <a:spcAft>
                <a:spcPts val="600"/>
              </a:spcAft>
            </a:pPr>
            <a:endParaRPr lang="pt-PT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46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55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1043608" y="836712"/>
            <a:ext cx="7387083" cy="41242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9144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800" b="1" dirty="0" smtClean="0"/>
          </a:p>
          <a:p>
            <a:pPr marL="9144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Só </a:t>
            </a:r>
            <a:r>
              <a:rPr lang="pt-PT" sz="2800" dirty="0">
                <a:solidFill>
                  <a:srgbClr val="002060"/>
                </a:solidFill>
              </a:rPr>
              <a:t>o </a:t>
            </a:r>
            <a:r>
              <a:rPr lang="pt-PT" sz="2800" dirty="0" smtClean="0">
                <a:solidFill>
                  <a:srgbClr val="002060"/>
                </a:solidFill>
              </a:rPr>
              <a:t>ser humano </a:t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tem </a:t>
            </a:r>
            <a:r>
              <a:rPr lang="pt-PT" sz="2800" b="1" dirty="0">
                <a:solidFill>
                  <a:srgbClr val="002060"/>
                </a:solidFill>
              </a:rPr>
              <a:t>capacidade para o trabalho </a:t>
            </a:r>
            <a:r>
              <a:rPr lang="pt-PT" sz="2800" b="1" dirty="0" smtClean="0">
                <a:solidFill>
                  <a:srgbClr val="002060"/>
                </a:solidFill>
              </a:rPr>
              <a:t/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e </a:t>
            </a:r>
            <a:r>
              <a:rPr lang="pt-PT" sz="2800" dirty="0">
                <a:solidFill>
                  <a:srgbClr val="002060"/>
                </a:solidFill>
              </a:rPr>
              <a:t>só o </a:t>
            </a:r>
            <a:r>
              <a:rPr lang="pt-PT" sz="2800" dirty="0" smtClean="0">
                <a:solidFill>
                  <a:srgbClr val="002060"/>
                </a:solidFill>
              </a:rPr>
              <a:t>ser humano </a:t>
            </a:r>
            <a:r>
              <a:rPr lang="pt-PT" sz="2800" b="1" dirty="0" smtClean="0">
                <a:solidFill>
                  <a:srgbClr val="002060"/>
                </a:solidFill>
              </a:rPr>
              <a:t>o </a:t>
            </a:r>
            <a:r>
              <a:rPr lang="pt-PT" sz="2800" b="1" dirty="0">
                <a:solidFill>
                  <a:srgbClr val="002060"/>
                </a:solidFill>
              </a:rPr>
              <a:t>realiza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b="1" dirty="0" smtClean="0">
                <a:solidFill>
                  <a:srgbClr val="A02839"/>
                </a:solidFill>
              </a:rPr>
              <a:t>completando </a:t>
            </a:r>
            <a:r>
              <a:rPr lang="pt-PT" sz="2800" b="1" dirty="0">
                <a:solidFill>
                  <a:srgbClr val="A02839"/>
                </a:solidFill>
              </a:rPr>
              <a:t>com ele </a:t>
            </a:r>
            <a:r>
              <a:rPr lang="pt-PT" sz="2800" b="1" dirty="0" smtClean="0">
                <a:solidFill>
                  <a:srgbClr val="A02839"/>
                </a:solidFill>
              </a:rPr>
              <a:t/>
            </a:r>
            <a:br>
              <a:rPr lang="pt-PT" sz="2800" b="1" dirty="0" smtClean="0">
                <a:solidFill>
                  <a:srgbClr val="A02839"/>
                </a:solidFill>
              </a:rPr>
            </a:br>
            <a:r>
              <a:rPr lang="pt-PT" sz="2800" b="1" dirty="0" smtClean="0">
                <a:solidFill>
                  <a:srgbClr val="A02839"/>
                </a:solidFill>
              </a:rPr>
              <a:t>a </a:t>
            </a:r>
            <a:r>
              <a:rPr lang="pt-PT" sz="2800" b="1" dirty="0">
                <a:solidFill>
                  <a:srgbClr val="A02839"/>
                </a:solidFill>
              </a:rPr>
              <a:t>sua existência sobre a terra</a:t>
            </a:r>
            <a:r>
              <a:rPr lang="pt-PT" sz="2800" dirty="0">
                <a:solidFill>
                  <a:srgbClr val="A02839"/>
                </a:solidFill>
              </a:rPr>
              <a:t>. </a:t>
            </a:r>
            <a:r>
              <a:rPr lang="pt-PT" sz="2800" dirty="0" smtClean="0">
                <a:solidFill>
                  <a:srgbClr val="A02839"/>
                </a:solidFill>
              </a:rPr>
              <a:t/>
            </a:r>
            <a:br>
              <a:rPr lang="pt-PT" sz="2800" dirty="0" smtClean="0">
                <a:solidFill>
                  <a:srgbClr val="A02839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                                                     (LE, </a:t>
            </a:r>
            <a:r>
              <a:rPr lang="pt-PT" sz="2800" dirty="0" err="1" smtClean="0">
                <a:solidFill>
                  <a:srgbClr val="002060"/>
                </a:solidFill>
              </a:rPr>
              <a:t>Preâmb</a:t>
            </a:r>
            <a:r>
              <a:rPr lang="pt-PT" sz="2800" dirty="0" smtClean="0">
                <a:solidFill>
                  <a:srgbClr val="002060"/>
                </a:solidFill>
              </a:rPr>
              <a:t>.)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endParaRPr lang="pt-PT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75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56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614610" y="836712"/>
            <a:ext cx="7989837" cy="48320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endParaRPr lang="pt-PT" sz="2800" dirty="0" smtClean="0">
              <a:solidFill>
                <a:srgbClr val="00206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O </a:t>
            </a:r>
            <a:r>
              <a:rPr lang="pt-PT" sz="2800" dirty="0">
                <a:solidFill>
                  <a:srgbClr val="002060"/>
                </a:solidFill>
              </a:rPr>
              <a:t>trabalho comporta em si </a:t>
            </a:r>
            <a:br>
              <a:rPr lang="pt-PT" sz="2800" dirty="0">
                <a:solidFill>
                  <a:srgbClr val="002060"/>
                </a:solidFill>
              </a:rPr>
            </a:br>
            <a:r>
              <a:rPr lang="pt-PT" sz="2800" dirty="0">
                <a:solidFill>
                  <a:srgbClr val="002060"/>
                </a:solidFill>
              </a:rPr>
              <a:t>uma </a:t>
            </a:r>
            <a:r>
              <a:rPr lang="pt-PT" sz="2800" b="1" dirty="0">
                <a:solidFill>
                  <a:srgbClr val="002060"/>
                </a:solidFill>
              </a:rPr>
              <a:t>marca particular do homem e da humanidade</a:t>
            </a:r>
            <a:r>
              <a:rPr lang="pt-PT" sz="2800" dirty="0">
                <a:solidFill>
                  <a:srgbClr val="002060"/>
                </a:solidFill>
              </a:rPr>
              <a:t>,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a </a:t>
            </a:r>
            <a:r>
              <a:rPr lang="pt-PT" sz="2800" dirty="0">
                <a:solidFill>
                  <a:srgbClr val="002060"/>
                </a:solidFill>
              </a:rPr>
              <a:t>marca de </a:t>
            </a:r>
            <a:r>
              <a:rPr lang="pt-PT" sz="2800" b="1" dirty="0">
                <a:solidFill>
                  <a:srgbClr val="002060"/>
                </a:solidFill>
              </a:rPr>
              <a:t>uma pessoa que opera numa comunidade de pessoas</a:t>
            </a:r>
            <a:r>
              <a:rPr lang="pt-PT" sz="2800" dirty="0">
                <a:solidFill>
                  <a:srgbClr val="002060"/>
                </a:solidFill>
              </a:rPr>
              <a:t>; </a:t>
            </a:r>
            <a:br>
              <a:rPr lang="pt-PT" sz="2800" dirty="0">
                <a:solidFill>
                  <a:srgbClr val="002060"/>
                </a:solidFill>
              </a:rPr>
            </a:br>
            <a:r>
              <a:rPr lang="pt-PT" sz="2800" dirty="0">
                <a:solidFill>
                  <a:srgbClr val="002060"/>
                </a:solidFill>
              </a:rPr>
              <a:t>e uma tal marca determina </a:t>
            </a:r>
            <a:br>
              <a:rPr lang="pt-PT" sz="2800" dirty="0">
                <a:solidFill>
                  <a:srgbClr val="002060"/>
                </a:solidFill>
              </a:rPr>
            </a:br>
            <a:r>
              <a:rPr lang="pt-PT" sz="2800" dirty="0">
                <a:solidFill>
                  <a:srgbClr val="002060"/>
                </a:solidFill>
              </a:rPr>
              <a:t>a </a:t>
            </a:r>
            <a:r>
              <a:rPr lang="pt-PT" sz="2800" b="1" dirty="0">
                <a:solidFill>
                  <a:srgbClr val="002060"/>
                </a:solidFill>
              </a:rPr>
              <a:t>qualificação interior </a:t>
            </a:r>
            <a:r>
              <a:rPr lang="pt-PT" sz="2800" dirty="0">
                <a:solidFill>
                  <a:srgbClr val="002060"/>
                </a:solidFill>
              </a:rPr>
              <a:t>do mesmo trabalho e, em certo sentido,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b="1" dirty="0" smtClean="0">
                <a:solidFill>
                  <a:srgbClr val="002060"/>
                </a:solidFill>
              </a:rPr>
              <a:t>constitui </a:t>
            </a:r>
            <a:r>
              <a:rPr lang="pt-PT" sz="2800" b="1" dirty="0">
                <a:solidFill>
                  <a:srgbClr val="002060"/>
                </a:solidFill>
              </a:rPr>
              <a:t>a sua própria natureza</a:t>
            </a:r>
            <a:r>
              <a:rPr lang="pt-PT" sz="2800" dirty="0">
                <a:solidFill>
                  <a:srgbClr val="002060"/>
                </a:solidFill>
              </a:rPr>
              <a:t>. </a:t>
            </a:r>
            <a:r>
              <a:rPr lang="pt-PT" sz="2800" dirty="0" smtClean="0"/>
              <a:t>(</a:t>
            </a:r>
            <a:r>
              <a:rPr lang="pt-PT" sz="2800" dirty="0"/>
              <a:t>LE, </a:t>
            </a:r>
            <a:r>
              <a:rPr lang="pt-PT" sz="2800" dirty="0" err="1"/>
              <a:t>Preâmb</a:t>
            </a:r>
            <a:r>
              <a:rPr lang="pt-PT" sz="2800" dirty="0"/>
              <a:t>.)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PT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38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57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408137" y="476672"/>
            <a:ext cx="8352928" cy="60016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  <a:ea typeface="Times New Roman"/>
              </a:rPr>
              <a:t>Mediante o trabalho, </a:t>
            </a:r>
            <a:br>
              <a:rPr lang="pt-PT" sz="2800" dirty="0" smtClean="0">
                <a:solidFill>
                  <a:srgbClr val="002060"/>
                </a:solidFill>
                <a:ea typeface="Times New Roman"/>
              </a:rPr>
            </a:br>
            <a:r>
              <a:rPr lang="pt-PT" sz="2800" dirty="0" smtClean="0">
                <a:solidFill>
                  <a:srgbClr val="002060"/>
                </a:solidFill>
                <a:ea typeface="Times New Roman"/>
              </a:rPr>
              <a:t>o homem torna-se cada </a:t>
            </a:r>
            <a:r>
              <a:rPr lang="pt-PT" sz="2800" dirty="0">
                <a:solidFill>
                  <a:srgbClr val="002060"/>
                </a:solidFill>
                <a:ea typeface="Times New Roman"/>
              </a:rPr>
              <a:t>vez mais </a:t>
            </a:r>
            <a:r>
              <a:rPr lang="pt-PT" sz="2800" dirty="0">
                <a:solidFill>
                  <a:srgbClr val="A02839"/>
                </a:solidFill>
                <a:ea typeface="Times New Roman"/>
              </a:rPr>
              <a:t>senhor da terra</a:t>
            </a:r>
            <a:r>
              <a:rPr lang="pt-PT" sz="2800" dirty="0">
                <a:solidFill>
                  <a:srgbClr val="002060"/>
                </a:solidFill>
                <a:ea typeface="Times New Roman"/>
              </a:rPr>
              <a:t>, e </a:t>
            </a:r>
            <a:r>
              <a:rPr lang="pt-PT" sz="2800" dirty="0" smtClean="0">
                <a:solidFill>
                  <a:srgbClr val="002060"/>
                </a:solidFill>
                <a:ea typeface="Times New Roman"/>
              </a:rPr>
              <a:t>consolida o </a:t>
            </a:r>
            <a:r>
              <a:rPr lang="pt-PT" sz="2800" dirty="0">
                <a:solidFill>
                  <a:srgbClr val="002060"/>
                </a:solidFill>
                <a:ea typeface="Times New Roman"/>
              </a:rPr>
              <a:t>seu </a:t>
            </a:r>
            <a:r>
              <a:rPr lang="pt-PT" sz="2800" dirty="0">
                <a:solidFill>
                  <a:srgbClr val="A02839"/>
                </a:solidFill>
                <a:ea typeface="Times New Roman"/>
              </a:rPr>
              <a:t>domínio sobre o mundo visível, </a:t>
            </a:r>
            <a:r>
              <a:rPr lang="pt-PT" sz="2800" dirty="0" smtClean="0">
                <a:solidFill>
                  <a:srgbClr val="002060"/>
                </a:solidFill>
                <a:ea typeface="Times New Roman"/>
              </a:rPr>
              <a:t>permanecendo </a:t>
            </a:r>
            <a:r>
              <a:rPr lang="pt-PT" sz="2800" dirty="0">
                <a:solidFill>
                  <a:srgbClr val="002060"/>
                </a:solidFill>
                <a:ea typeface="Times New Roman"/>
              </a:rPr>
              <a:t>na linha daquela </a:t>
            </a:r>
            <a:r>
              <a:rPr lang="pt-PT" sz="2800" dirty="0">
                <a:solidFill>
                  <a:srgbClr val="A02839"/>
                </a:solidFill>
                <a:ea typeface="Times New Roman"/>
              </a:rPr>
              <a:t>disposição original do </a:t>
            </a:r>
            <a:r>
              <a:rPr lang="pt-PT" sz="2800" dirty="0" smtClean="0">
                <a:solidFill>
                  <a:srgbClr val="A02839"/>
                </a:solidFill>
                <a:ea typeface="Times New Roman"/>
              </a:rPr>
              <a:t>Criador.</a:t>
            </a:r>
            <a:br>
              <a:rPr lang="pt-PT" sz="2800" dirty="0" smtClean="0">
                <a:solidFill>
                  <a:srgbClr val="A02839"/>
                </a:solidFill>
                <a:ea typeface="Times New Roman"/>
              </a:rPr>
            </a:br>
            <a:endParaRPr lang="pt-PT" sz="2800" dirty="0" smtClean="0">
              <a:solidFill>
                <a:srgbClr val="A02839"/>
              </a:solidFill>
              <a:ea typeface="Times New Roman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  <a:ea typeface="Times New Roman"/>
              </a:rPr>
              <a:t>Tal </a:t>
            </a:r>
            <a:r>
              <a:rPr lang="pt-PT" sz="2800" dirty="0">
                <a:solidFill>
                  <a:srgbClr val="002060"/>
                </a:solidFill>
                <a:ea typeface="Times New Roman"/>
              </a:rPr>
              <a:t>processo </a:t>
            </a:r>
            <a:r>
              <a:rPr lang="pt-PT" sz="2800" i="1" dirty="0">
                <a:solidFill>
                  <a:srgbClr val="002060"/>
                </a:solidFill>
                <a:ea typeface="Times New Roman"/>
              </a:rPr>
              <a:t>é </a:t>
            </a:r>
            <a:r>
              <a:rPr lang="pt-PT" sz="2800" b="1" i="1" dirty="0">
                <a:solidFill>
                  <a:srgbClr val="A02839"/>
                </a:solidFill>
                <a:ea typeface="Times New Roman"/>
              </a:rPr>
              <a:t>universal</a:t>
            </a:r>
            <a:r>
              <a:rPr lang="pt-PT" sz="2800" i="1" dirty="0">
                <a:solidFill>
                  <a:srgbClr val="002060"/>
                </a:solidFill>
                <a:ea typeface="Times New Roman"/>
              </a:rPr>
              <a:t>: </a:t>
            </a:r>
            <a:endParaRPr lang="pt-PT" sz="2800" i="1" dirty="0" smtClean="0">
              <a:solidFill>
                <a:srgbClr val="002060"/>
              </a:solidFill>
              <a:ea typeface="Times New Roman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  <a:ea typeface="Times New Roman"/>
              </a:rPr>
              <a:t>abrange </a:t>
            </a:r>
            <a:br>
              <a:rPr lang="pt-PT" sz="2800" dirty="0" smtClean="0">
                <a:solidFill>
                  <a:srgbClr val="002060"/>
                </a:solidFill>
                <a:ea typeface="Times New Roman"/>
              </a:rPr>
            </a:br>
            <a:r>
              <a:rPr lang="pt-PT" sz="2800" dirty="0" smtClean="0">
                <a:solidFill>
                  <a:srgbClr val="A02839"/>
                </a:solidFill>
                <a:ea typeface="Times New Roman"/>
              </a:rPr>
              <a:t>todos </a:t>
            </a:r>
            <a:r>
              <a:rPr lang="pt-PT" sz="2800" dirty="0">
                <a:solidFill>
                  <a:srgbClr val="A02839"/>
                </a:solidFill>
                <a:ea typeface="Times New Roman"/>
              </a:rPr>
              <a:t>os homens, </a:t>
            </a:r>
            <a:br>
              <a:rPr lang="pt-PT" sz="2800" dirty="0">
                <a:solidFill>
                  <a:srgbClr val="A02839"/>
                </a:solidFill>
                <a:ea typeface="Times New Roman"/>
              </a:rPr>
            </a:br>
            <a:r>
              <a:rPr lang="pt-PT" sz="2800" dirty="0" smtClean="0">
                <a:solidFill>
                  <a:srgbClr val="A02839"/>
                </a:solidFill>
                <a:ea typeface="Times New Roman"/>
              </a:rPr>
              <a:t>todas </a:t>
            </a:r>
            <a:r>
              <a:rPr lang="pt-PT" sz="2800" dirty="0">
                <a:solidFill>
                  <a:srgbClr val="A02839"/>
                </a:solidFill>
                <a:ea typeface="Times New Roman"/>
              </a:rPr>
              <a:t>as gerações, </a:t>
            </a:r>
            <a:r>
              <a:rPr lang="pt-PT" sz="2800" dirty="0" smtClean="0">
                <a:solidFill>
                  <a:srgbClr val="A02839"/>
                </a:solidFill>
                <a:ea typeface="Times New Roman"/>
              </a:rPr>
              <a:t/>
            </a:r>
            <a:br>
              <a:rPr lang="pt-PT" sz="2800" dirty="0" smtClean="0">
                <a:solidFill>
                  <a:srgbClr val="A02839"/>
                </a:solidFill>
                <a:ea typeface="Times New Roman"/>
              </a:rPr>
            </a:br>
            <a:r>
              <a:rPr lang="pt-PT" sz="2800" dirty="0" smtClean="0">
                <a:solidFill>
                  <a:srgbClr val="A02839"/>
                </a:solidFill>
                <a:ea typeface="Times New Roman"/>
              </a:rPr>
              <a:t>todas </a:t>
            </a:r>
            <a:r>
              <a:rPr lang="pt-PT" sz="2800" dirty="0">
                <a:solidFill>
                  <a:srgbClr val="A02839"/>
                </a:solidFill>
                <a:ea typeface="Times New Roman"/>
              </a:rPr>
              <a:t>as fases do progresso económico e </a:t>
            </a:r>
            <a:r>
              <a:rPr lang="pt-PT" sz="2800" dirty="0" smtClean="0">
                <a:solidFill>
                  <a:srgbClr val="A02839"/>
                </a:solidFill>
                <a:ea typeface="Times New Roman"/>
              </a:rPr>
              <a:t>cultural.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  <a:ea typeface="Times New Roman"/>
              </a:rPr>
              <a:t>radica </a:t>
            </a:r>
            <a:r>
              <a:rPr lang="pt-PT" sz="2800" i="1" dirty="0" smtClean="0">
                <a:solidFill>
                  <a:srgbClr val="A02839"/>
                </a:solidFill>
                <a:ea typeface="Times New Roman"/>
              </a:rPr>
              <a:t>em </a:t>
            </a:r>
            <a:r>
              <a:rPr lang="pt-PT" sz="2800" i="1" dirty="0">
                <a:solidFill>
                  <a:srgbClr val="A02839"/>
                </a:solidFill>
                <a:ea typeface="Times New Roman"/>
              </a:rPr>
              <a:t>todos e cada um</a:t>
            </a:r>
            <a:r>
              <a:rPr lang="pt-PT" sz="2800" i="1" dirty="0">
                <a:solidFill>
                  <a:srgbClr val="FF0000"/>
                </a:solidFill>
                <a:ea typeface="Times New Roman"/>
              </a:rPr>
              <a:t> </a:t>
            </a:r>
            <a:r>
              <a:rPr lang="pt-PT" sz="2800" i="1" dirty="0">
                <a:solidFill>
                  <a:srgbClr val="002060"/>
                </a:solidFill>
                <a:ea typeface="Times New Roman"/>
              </a:rPr>
              <a:t>dos </a:t>
            </a:r>
            <a:r>
              <a:rPr lang="pt-PT" sz="2800" i="1" dirty="0" smtClean="0">
                <a:solidFill>
                  <a:srgbClr val="002060"/>
                </a:solidFill>
                <a:ea typeface="Times New Roman"/>
              </a:rPr>
              <a:t>homens</a:t>
            </a:r>
            <a:r>
              <a:rPr lang="pt-PT" sz="2800" dirty="0" smtClean="0">
                <a:solidFill>
                  <a:srgbClr val="002060"/>
                </a:solidFill>
                <a:ea typeface="Times New Roman"/>
              </a:rPr>
              <a:t>. </a:t>
            </a:r>
          </a:p>
          <a:p>
            <a:pPr lvl="1" algn="r">
              <a:spcAft>
                <a:spcPts val="600"/>
              </a:spcAft>
            </a:pPr>
            <a:r>
              <a:rPr lang="pt-PT" sz="2800" dirty="0" smtClean="0">
                <a:solidFill>
                  <a:srgbClr val="002060"/>
                </a:solidFill>
                <a:ea typeface="Times New Roman"/>
              </a:rPr>
              <a:t>(LE, 4-6)</a:t>
            </a:r>
          </a:p>
        </p:txBody>
      </p:sp>
    </p:spTree>
    <p:extLst>
      <p:ext uri="{BB962C8B-B14F-4D97-AF65-F5344CB8AC3E}">
        <p14:creationId xmlns:p14="http://schemas.microsoft.com/office/powerpoint/2010/main" val="69831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58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683568" y="980728"/>
            <a:ext cx="7848872" cy="45550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pt-PT" sz="2800" dirty="0" smtClean="0">
              <a:solidFill>
                <a:srgbClr val="002060"/>
              </a:solidFill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O </a:t>
            </a:r>
            <a:r>
              <a:rPr lang="pt-PT" sz="2800" dirty="0">
                <a:solidFill>
                  <a:srgbClr val="002060"/>
                </a:solidFill>
              </a:rPr>
              <a:t>trabalho,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entendido </a:t>
            </a:r>
            <a:r>
              <a:rPr lang="pt-PT" sz="2800" dirty="0">
                <a:solidFill>
                  <a:srgbClr val="002060"/>
                </a:solidFill>
              </a:rPr>
              <a:t>como processo, mediante o qual o homem e o género humano submetem a terra, </a:t>
            </a:r>
            <a:r>
              <a:rPr lang="pt-PT" sz="2800" dirty="0">
                <a:solidFill>
                  <a:srgbClr val="FF0000"/>
                </a:solidFill>
              </a:rPr>
              <a:t>não corresponderá</a:t>
            </a:r>
            <a:r>
              <a:rPr lang="pt-PT" sz="2800" dirty="0">
                <a:solidFill>
                  <a:srgbClr val="002060"/>
                </a:solidFill>
              </a:rPr>
              <a:t> a este conceito fundamental da Bíblia senão enquanto, </a:t>
            </a:r>
            <a:r>
              <a:rPr lang="pt-PT" sz="2800" dirty="0">
                <a:solidFill>
                  <a:srgbClr val="FF0000"/>
                </a:solidFill>
              </a:rPr>
              <a:t>em todo esse processo</a:t>
            </a:r>
            <a:r>
              <a:rPr lang="pt-PT" sz="2800" dirty="0">
                <a:solidFill>
                  <a:srgbClr val="002060"/>
                </a:solidFill>
              </a:rPr>
              <a:t>, o homem ao mesmo tempo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FF0000"/>
                </a:solidFill>
              </a:rPr>
              <a:t>se </a:t>
            </a:r>
            <a:r>
              <a:rPr lang="pt-PT" sz="2800" dirty="0">
                <a:solidFill>
                  <a:srgbClr val="FF0000"/>
                </a:solidFill>
              </a:rPr>
              <a:t>manifestar e se confirmar </a:t>
            </a:r>
            <a:r>
              <a:rPr lang="pt-PT" sz="2800" dirty="0" smtClean="0">
                <a:solidFill>
                  <a:srgbClr val="FF0000"/>
                </a:solidFill>
              </a:rPr>
              <a:t/>
            </a:r>
            <a:br>
              <a:rPr lang="pt-PT" sz="2800" dirty="0" smtClean="0">
                <a:solidFill>
                  <a:srgbClr val="FF0000"/>
                </a:solidFill>
              </a:rPr>
            </a:br>
            <a:r>
              <a:rPr lang="pt-PT" sz="2800" i="1" dirty="0" smtClean="0">
                <a:solidFill>
                  <a:srgbClr val="FF0000"/>
                </a:solidFill>
              </a:rPr>
              <a:t>como </a:t>
            </a:r>
            <a:r>
              <a:rPr lang="pt-PT" sz="2800" i="1" dirty="0">
                <a:solidFill>
                  <a:srgbClr val="FF0000"/>
                </a:solidFill>
              </a:rPr>
              <a:t>aquele que «domina». </a:t>
            </a:r>
            <a:r>
              <a:rPr lang="pt-PT" sz="2800" dirty="0">
                <a:solidFill>
                  <a:srgbClr val="002060"/>
                </a:solidFill>
                <a:ea typeface="Times New Roman"/>
              </a:rPr>
              <a:t>(LE, </a:t>
            </a:r>
            <a:r>
              <a:rPr lang="pt-PT" sz="2800" dirty="0" smtClean="0">
                <a:solidFill>
                  <a:srgbClr val="002060"/>
                </a:solidFill>
                <a:ea typeface="Times New Roman"/>
              </a:rPr>
              <a:t>6)</a:t>
            </a:r>
          </a:p>
          <a:p>
            <a:pPr>
              <a:spcAft>
                <a:spcPts val="600"/>
              </a:spcAft>
            </a:pPr>
            <a:endParaRPr lang="pt-PT" sz="2800" dirty="0">
              <a:solidFill>
                <a:srgbClr val="FF0000"/>
              </a:solidFill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9226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59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611560" y="1412776"/>
            <a:ext cx="7920880" cy="3539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 smtClean="0"/>
              <a:t>o </a:t>
            </a:r>
            <a:r>
              <a:rPr lang="pt-PT" sz="2800" dirty="0"/>
              <a:t>trabalho humano tem </a:t>
            </a:r>
            <a:r>
              <a:rPr lang="pt-PT" sz="2800" dirty="0" smtClean="0"/>
              <a:t>o </a:t>
            </a:r>
            <a:r>
              <a:rPr lang="pt-PT" sz="2800" dirty="0"/>
              <a:t>seu </a:t>
            </a:r>
            <a:r>
              <a:rPr lang="pt-PT" sz="2800" b="1" u="sng" dirty="0">
                <a:solidFill>
                  <a:srgbClr val="FF0000"/>
                </a:solidFill>
              </a:rPr>
              <a:t>valor ético</a:t>
            </a:r>
            <a:r>
              <a:rPr lang="pt-PT" sz="2800" dirty="0"/>
              <a:t>, </a:t>
            </a:r>
            <a:r>
              <a:rPr lang="pt-PT" sz="2800" dirty="0" smtClean="0"/>
              <a:t/>
            </a:r>
            <a:br>
              <a:rPr lang="pt-PT" sz="2800" dirty="0" smtClean="0"/>
            </a:br>
            <a:r>
              <a:rPr lang="pt-PT" sz="2800" dirty="0" smtClean="0"/>
              <a:t>o qual (…) permanece diretamente </a:t>
            </a:r>
            <a:r>
              <a:rPr lang="pt-PT" sz="2800" dirty="0"/>
              <a:t>ligado </a:t>
            </a:r>
            <a:r>
              <a:rPr lang="pt-PT" sz="2800" dirty="0" smtClean="0"/>
              <a:t/>
            </a:r>
            <a:br>
              <a:rPr lang="pt-PT" sz="2800" dirty="0" smtClean="0"/>
            </a:br>
            <a:r>
              <a:rPr lang="pt-PT" sz="2800" dirty="0" smtClean="0"/>
              <a:t>ao </a:t>
            </a:r>
            <a:r>
              <a:rPr lang="pt-PT" sz="2800" dirty="0"/>
              <a:t>facto de </a:t>
            </a:r>
            <a:r>
              <a:rPr lang="pt-PT" sz="2800" dirty="0" smtClean="0"/>
              <a:t/>
            </a:r>
            <a:br>
              <a:rPr lang="pt-PT" sz="2800" dirty="0" smtClean="0"/>
            </a:br>
            <a:r>
              <a:rPr lang="pt-PT" sz="2800" dirty="0" smtClean="0">
                <a:solidFill>
                  <a:srgbClr val="FF0000"/>
                </a:solidFill>
              </a:rPr>
              <a:t>aquele </a:t>
            </a:r>
            <a:r>
              <a:rPr lang="pt-PT" sz="2800" dirty="0">
                <a:solidFill>
                  <a:srgbClr val="FF0000"/>
                </a:solidFill>
              </a:rPr>
              <a:t>que o realiza ser uma </a:t>
            </a:r>
            <a:r>
              <a:rPr lang="pt-PT" sz="2800" b="1" u="sng" dirty="0">
                <a:solidFill>
                  <a:srgbClr val="FF0000"/>
                </a:solidFill>
              </a:rPr>
              <a:t>pessoa</a:t>
            </a:r>
            <a:r>
              <a:rPr lang="pt-PT" sz="2800" dirty="0"/>
              <a:t>, </a:t>
            </a:r>
            <a:r>
              <a:rPr lang="pt-PT" sz="2800" dirty="0" smtClean="0"/>
              <a:t/>
            </a:r>
            <a:br>
              <a:rPr lang="pt-PT" sz="2800" dirty="0" smtClean="0"/>
            </a:br>
            <a:r>
              <a:rPr lang="pt-PT" sz="2800" dirty="0" smtClean="0"/>
              <a:t>um </a:t>
            </a:r>
            <a:r>
              <a:rPr lang="pt-PT" sz="2800" dirty="0"/>
              <a:t>sujeito </a:t>
            </a:r>
            <a:r>
              <a:rPr lang="pt-PT" sz="2800" b="1" dirty="0">
                <a:solidFill>
                  <a:srgbClr val="FF0000"/>
                </a:solidFill>
              </a:rPr>
              <a:t>consciente</a:t>
            </a:r>
            <a:r>
              <a:rPr lang="pt-PT" sz="2800" dirty="0">
                <a:solidFill>
                  <a:srgbClr val="FF0000"/>
                </a:solidFill>
              </a:rPr>
              <a:t> </a:t>
            </a:r>
            <a:r>
              <a:rPr lang="pt-PT" sz="2800" dirty="0"/>
              <a:t>e </a:t>
            </a:r>
            <a:r>
              <a:rPr lang="pt-PT" sz="2800" b="1" dirty="0">
                <a:solidFill>
                  <a:srgbClr val="FF0000"/>
                </a:solidFill>
              </a:rPr>
              <a:t>livre</a:t>
            </a:r>
            <a:r>
              <a:rPr lang="pt-PT" sz="2800" dirty="0"/>
              <a:t>, isto é, um sujeito que </a:t>
            </a:r>
            <a:r>
              <a:rPr lang="pt-PT" sz="2800" b="1" dirty="0">
                <a:solidFill>
                  <a:srgbClr val="FF0000"/>
                </a:solidFill>
              </a:rPr>
              <a:t>decide </a:t>
            </a:r>
            <a:r>
              <a:rPr lang="pt-PT" sz="2800" b="1" dirty="0" smtClean="0">
                <a:solidFill>
                  <a:srgbClr val="FF0000"/>
                </a:solidFill>
              </a:rPr>
              <a:t>por </a:t>
            </a:r>
            <a:r>
              <a:rPr lang="pt-PT" sz="2800" b="1" dirty="0">
                <a:solidFill>
                  <a:srgbClr val="FF0000"/>
                </a:solidFill>
              </a:rPr>
              <a:t>si mesmo</a:t>
            </a:r>
            <a:r>
              <a:rPr lang="pt-PT" sz="2800" dirty="0" smtClean="0"/>
              <a:t>. (LE, 6)</a:t>
            </a:r>
          </a:p>
          <a:p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244720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t-PT" sz="3200" b="1" dirty="0">
                <a:solidFill>
                  <a:srgbClr val="6B1B26"/>
                </a:solidFill>
              </a:rPr>
              <a:t>Bento</a:t>
            </a:r>
            <a:r>
              <a:rPr lang="pt-PT" sz="3200" dirty="0">
                <a:solidFill>
                  <a:srgbClr val="6B1B26"/>
                </a:solidFill>
              </a:rPr>
              <a:t> </a:t>
            </a:r>
            <a:r>
              <a:rPr lang="pt-PT" sz="3200" b="1" dirty="0">
                <a:solidFill>
                  <a:srgbClr val="6B1B26"/>
                </a:solidFill>
              </a:rPr>
              <a:t>XVI</a:t>
            </a:r>
            <a:r>
              <a:rPr lang="pt-PT" sz="3200" dirty="0">
                <a:solidFill>
                  <a:srgbClr val="6B1B26"/>
                </a:solidFill>
              </a:rPr>
              <a:t>:</a:t>
            </a:r>
            <a:endParaRPr lang="pt-PT" sz="3200" b="1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1043608" y="2636912"/>
            <a:ext cx="7643192" cy="2736304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pt-PT" sz="2800" dirty="0" smtClean="0">
                <a:solidFill>
                  <a:srgbClr val="6B1B26"/>
                </a:solidFill>
              </a:rPr>
              <a:t>“</a:t>
            </a:r>
            <a:r>
              <a:rPr lang="pt-PT" sz="2800" i="1" dirty="0">
                <a:solidFill>
                  <a:srgbClr val="6B1B26"/>
                </a:solidFill>
              </a:rPr>
              <a:t>A «cidade do homem» não se move </a:t>
            </a:r>
            <a:r>
              <a:rPr lang="pt-PT" sz="2800" i="1" dirty="0" smtClean="0">
                <a:solidFill>
                  <a:srgbClr val="6B1B26"/>
                </a:solidFill>
              </a:rPr>
              <a:t>apenas </a:t>
            </a:r>
            <a:r>
              <a:rPr lang="pt-PT" sz="2800" i="1" dirty="0">
                <a:solidFill>
                  <a:srgbClr val="6B1B26"/>
                </a:solidFill>
              </a:rPr>
              <a:t>por relações feitas de </a:t>
            </a:r>
            <a:r>
              <a:rPr lang="pt-PT" sz="2800" i="1" dirty="0">
                <a:solidFill>
                  <a:srgbClr val="C00000"/>
                </a:solidFill>
              </a:rPr>
              <a:t>direitos </a:t>
            </a:r>
            <a:r>
              <a:rPr lang="pt-PT" sz="2800" i="1" dirty="0">
                <a:solidFill>
                  <a:srgbClr val="6B1B26"/>
                </a:solidFill>
              </a:rPr>
              <a:t>e de </a:t>
            </a:r>
            <a:r>
              <a:rPr lang="pt-PT" sz="2800" i="1" dirty="0">
                <a:solidFill>
                  <a:srgbClr val="C00000"/>
                </a:solidFill>
              </a:rPr>
              <a:t>deveres</a:t>
            </a:r>
            <a:r>
              <a:rPr lang="pt-PT" sz="2800" i="1" dirty="0">
                <a:solidFill>
                  <a:srgbClr val="6B1B26"/>
                </a:solidFill>
              </a:rPr>
              <a:t>, </a:t>
            </a:r>
            <a:endParaRPr lang="pt-PT" sz="2800" i="1" dirty="0" smtClean="0">
              <a:solidFill>
                <a:srgbClr val="6B1B26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pt-PT" sz="2800" i="1" dirty="0" smtClean="0">
                <a:solidFill>
                  <a:srgbClr val="6B1B26"/>
                </a:solidFill>
              </a:rPr>
              <a:t>mas </a:t>
            </a:r>
            <a:r>
              <a:rPr lang="pt-PT" sz="2800" i="1" dirty="0">
                <a:solidFill>
                  <a:srgbClr val="6B1B26"/>
                </a:solidFill>
              </a:rPr>
              <a:t>antes e sobretudo por </a:t>
            </a:r>
            <a:endParaRPr lang="pt-PT" sz="2800" i="1" dirty="0" smtClean="0">
              <a:solidFill>
                <a:srgbClr val="6B1B26"/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pt-PT" sz="2800" i="1" dirty="0" smtClean="0">
                <a:solidFill>
                  <a:srgbClr val="6B1B26"/>
                </a:solidFill>
              </a:rPr>
              <a:t>relações </a:t>
            </a:r>
            <a:r>
              <a:rPr lang="pt-PT" sz="2800" i="1" dirty="0">
                <a:solidFill>
                  <a:srgbClr val="6B1B26"/>
                </a:solidFill>
              </a:rPr>
              <a:t>de </a:t>
            </a:r>
            <a:r>
              <a:rPr lang="pt-PT" sz="2800" i="1" dirty="0">
                <a:solidFill>
                  <a:srgbClr val="C00000"/>
                </a:solidFill>
              </a:rPr>
              <a:t>gratuidade</a:t>
            </a:r>
            <a:r>
              <a:rPr lang="pt-PT" sz="2800" i="1" dirty="0">
                <a:solidFill>
                  <a:srgbClr val="6B1B26"/>
                </a:solidFill>
              </a:rPr>
              <a:t>, </a:t>
            </a:r>
            <a:r>
              <a:rPr lang="pt-PT" sz="2800" i="1" dirty="0">
                <a:solidFill>
                  <a:srgbClr val="C00000"/>
                </a:solidFill>
              </a:rPr>
              <a:t>misericórdia</a:t>
            </a:r>
            <a:r>
              <a:rPr lang="pt-PT" sz="2800" i="1" dirty="0">
                <a:solidFill>
                  <a:srgbClr val="6B1B26"/>
                </a:solidFill>
              </a:rPr>
              <a:t> e </a:t>
            </a:r>
            <a:r>
              <a:rPr lang="pt-PT" sz="2800" i="1" dirty="0">
                <a:solidFill>
                  <a:srgbClr val="C00000"/>
                </a:solidFill>
              </a:rPr>
              <a:t>comunhão</a:t>
            </a:r>
            <a:r>
              <a:rPr lang="pt-PT" sz="2800" i="1" dirty="0">
                <a:solidFill>
                  <a:srgbClr val="6B1B26"/>
                </a:solidFill>
              </a:rPr>
              <a:t>.</a:t>
            </a:r>
            <a:r>
              <a:rPr lang="pt-PT" sz="2800" dirty="0">
                <a:solidFill>
                  <a:srgbClr val="6B1B26"/>
                </a:solidFill>
              </a:rPr>
              <a:t>” (</a:t>
            </a:r>
            <a:r>
              <a:rPr lang="pt-PT" sz="2400" i="1" dirty="0" smtClean="0">
                <a:solidFill>
                  <a:srgbClr val="6B1B26"/>
                </a:solidFill>
              </a:rPr>
              <a:t>Caritas in </a:t>
            </a:r>
            <a:r>
              <a:rPr lang="pt-PT" sz="2400" i="1" dirty="0" err="1" smtClean="0">
                <a:solidFill>
                  <a:srgbClr val="6B1B26"/>
                </a:solidFill>
              </a:rPr>
              <a:t>Veritate</a:t>
            </a:r>
            <a:r>
              <a:rPr lang="pt-PT" sz="2400" dirty="0" smtClean="0">
                <a:solidFill>
                  <a:srgbClr val="6B1B26"/>
                </a:solidFill>
              </a:rPr>
              <a:t>, </a:t>
            </a:r>
            <a:r>
              <a:rPr lang="pt-PT" sz="2400" dirty="0">
                <a:solidFill>
                  <a:srgbClr val="6B1B26"/>
                </a:solidFill>
              </a:rPr>
              <a:t>6</a:t>
            </a:r>
            <a:r>
              <a:rPr lang="pt-PT" sz="2800" dirty="0" smtClean="0">
                <a:solidFill>
                  <a:srgbClr val="6B1B26"/>
                </a:solidFill>
              </a:rPr>
              <a:t>)</a:t>
            </a:r>
            <a:endParaRPr lang="pt-PT" sz="2800" dirty="0">
              <a:solidFill>
                <a:srgbClr val="6B1B26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372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60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477044" y="332656"/>
            <a:ext cx="834342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sz="3200" b="1" u="sng" dirty="0">
                <a:solidFill>
                  <a:srgbClr val="B51530"/>
                </a:solidFill>
              </a:rPr>
              <a:t>Alguns</a:t>
            </a:r>
            <a:r>
              <a:rPr lang="pt-PT" sz="3200" b="1" u="sng" dirty="0">
                <a:solidFill>
                  <a:srgbClr val="002060"/>
                </a:solidFill>
              </a:rPr>
              <a:t> atributos fundamentais do ser humano:</a:t>
            </a:r>
          </a:p>
          <a:p>
            <a:pPr lvl="0"/>
            <a:endParaRPr lang="pt-PT" sz="3200" b="1" dirty="0" smtClean="0">
              <a:solidFill>
                <a:srgbClr val="B5153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3200" b="1" dirty="0">
                <a:solidFill>
                  <a:srgbClr val="C00000"/>
                </a:solidFill>
              </a:rPr>
              <a:t>Imagem de Deus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Ser </a:t>
            </a:r>
            <a:r>
              <a:rPr lang="pt-PT" sz="2800" dirty="0">
                <a:solidFill>
                  <a:srgbClr val="B51530"/>
                </a:solidFill>
              </a:rPr>
              <a:t>individual</a:t>
            </a:r>
            <a:r>
              <a:rPr lang="pt-PT" sz="2800" dirty="0">
                <a:solidFill>
                  <a:srgbClr val="002060"/>
                </a:solidFill>
              </a:rPr>
              <a:t> e </a:t>
            </a:r>
            <a:r>
              <a:rPr lang="pt-PT" sz="2800" dirty="0">
                <a:solidFill>
                  <a:srgbClr val="B51530"/>
                </a:solidFill>
              </a:rPr>
              <a:t>relacional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rgbClr val="002060"/>
                </a:solidFill>
              </a:rPr>
              <a:t>Único (</a:t>
            </a:r>
            <a:r>
              <a:rPr lang="pt-PT" sz="2800" dirty="0">
                <a:solidFill>
                  <a:srgbClr val="B51530"/>
                </a:solidFill>
              </a:rPr>
              <a:t>irrepetível</a:t>
            </a:r>
            <a:r>
              <a:rPr lang="pt-PT" sz="2800" dirty="0">
                <a:solidFill>
                  <a:srgbClr val="002060"/>
                </a:solidFill>
              </a:rPr>
              <a:t>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rgbClr val="002060"/>
                </a:solidFill>
              </a:rPr>
              <a:t>Ser </a:t>
            </a:r>
            <a:r>
              <a:rPr lang="pt-PT" sz="2800" dirty="0">
                <a:solidFill>
                  <a:srgbClr val="B51530"/>
                </a:solidFill>
              </a:rPr>
              <a:t>livre</a:t>
            </a:r>
            <a:r>
              <a:rPr lang="pt-PT" sz="2800" dirty="0">
                <a:solidFill>
                  <a:srgbClr val="002060"/>
                </a:solidFill>
              </a:rPr>
              <a:t> e capaz de assumir </a:t>
            </a:r>
            <a:r>
              <a:rPr lang="pt-PT" sz="2800" dirty="0">
                <a:solidFill>
                  <a:srgbClr val="B51530"/>
                </a:solidFill>
              </a:rPr>
              <a:t>responsabilidade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rgbClr val="002060"/>
                </a:solidFill>
              </a:rPr>
              <a:t>Ser </a:t>
            </a:r>
            <a:r>
              <a:rPr lang="pt-PT" sz="2800" dirty="0">
                <a:solidFill>
                  <a:srgbClr val="B51530"/>
                </a:solidFill>
              </a:rPr>
              <a:t>inteligente </a:t>
            </a:r>
            <a:r>
              <a:rPr lang="pt-PT" sz="2800" dirty="0">
                <a:solidFill>
                  <a:srgbClr val="002060"/>
                </a:solidFill>
              </a:rPr>
              <a:t>e dotado de </a:t>
            </a:r>
            <a:r>
              <a:rPr lang="pt-PT" sz="2800" dirty="0">
                <a:solidFill>
                  <a:srgbClr val="B51530"/>
                </a:solidFill>
              </a:rPr>
              <a:t>vontade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rgbClr val="002060"/>
                </a:solidFill>
              </a:rPr>
              <a:t>Capaz de </a:t>
            </a:r>
            <a:r>
              <a:rPr lang="pt-PT" sz="2800" dirty="0">
                <a:solidFill>
                  <a:srgbClr val="B51530"/>
                </a:solidFill>
              </a:rPr>
              <a:t>iniciativa </a:t>
            </a:r>
            <a:r>
              <a:rPr lang="pt-PT" sz="2800" dirty="0">
                <a:solidFill>
                  <a:srgbClr val="002060"/>
                </a:solidFill>
              </a:rPr>
              <a:t>e de </a:t>
            </a:r>
            <a:r>
              <a:rPr lang="pt-PT" sz="2800" dirty="0">
                <a:solidFill>
                  <a:srgbClr val="B51530"/>
                </a:solidFill>
              </a:rPr>
              <a:t>criatividade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rgbClr val="002060"/>
                </a:solidFill>
              </a:rPr>
              <a:t>Dotado de </a:t>
            </a:r>
            <a:r>
              <a:rPr lang="pt-PT" sz="2800" dirty="0">
                <a:solidFill>
                  <a:srgbClr val="B51530"/>
                </a:solidFill>
              </a:rPr>
              <a:t>interioridade </a:t>
            </a:r>
            <a:r>
              <a:rPr lang="pt-PT" sz="2800" dirty="0">
                <a:solidFill>
                  <a:srgbClr val="002060"/>
                </a:solidFill>
              </a:rPr>
              <a:t>(eu, tu, nós)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rgbClr val="002060"/>
                </a:solidFill>
              </a:rPr>
              <a:t>Ser </a:t>
            </a:r>
            <a:r>
              <a:rPr lang="pt-PT" sz="2800" dirty="0">
                <a:solidFill>
                  <a:srgbClr val="B51530"/>
                </a:solidFill>
              </a:rPr>
              <a:t>religioso </a:t>
            </a:r>
            <a:r>
              <a:rPr lang="pt-PT" sz="2800" dirty="0">
                <a:solidFill>
                  <a:srgbClr val="002060"/>
                </a:solidFill>
              </a:rPr>
              <a:t>e </a:t>
            </a:r>
            <a:r>
              <a:rPr lang="pt-PT" sz="2800" dirty="0">
                <a:solidFill>
                  <a:srgbClr val="B51530"/>
                </a:solidFill>
              </a:rPr>
              <a:t>transcendente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rgbClr val="002060"/>
                </a:solidFill>
              </a:rPr>
              <a:t>Capaz de </a:t>
            </a:r>
            <a:r>
              <a:rPr lang="pt-PT" sz="2800" dirty="0">
                <a:solidFill>
                  <a:srgbClr val="B51530"/>
                </a:solidFill>
              </a:rPr>
              <a:t>competir </a:t>
            </a:r>
            <a:r>
              <a:rPr lang="pt-PT" sz="2800" dirty="0">
                <a:solidFill>
                  <a:srgbClr val="002060"/>
                </a:solidFill>
              </a:rPr>
              <a:t>e de </a:t>
            </a:r>
            <a:r>
              <a:rPr lang="pt-PT" sz="2800" dirty="0">
                <a:solidFill>
                  <a:srgbClr val="B51530"/>
                </a:solidFill>
              </a:rPr>
              <a:t>colaborar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rgbClr val="002060"/>
                </a:solidFill>
              </a:rPr>
              <a:t>Capaz da </a:t>
            </a:r>
            <a:r>
              <a:rPr lang="pt-PT" sz="2800" dirty="0">
                <a:solidFill>
                  <a:srgbClr val="C00000"/>
                </a:solidFill>
              </a:rPr>
              <a:t>gratuitidade</a:t>
            </a:r>
            <a:r>
              <a:rPr lang="pt-PT" sz="2800" dirty="0">
                <a:solidFill>
                  <a:srgbClr val="002060"/>
                </a:solidFill>
              </a:rPr>
              <a:t>, do </a:t>
            </a:r>
            <a:r>
              <a:rPr lang="pt-PT" sz="2800" dirty="0">
                <a:solidFill>
                  <a:srgbClr val="C00000"/>
                </a:solidFill>
              </a:rPr>
              <a:t>dom</a:t>
            </a:r>
            <a:r>
              <a:rPr lang="pt-PT" sz="2800" dirty="0">
                <a:solidFill>
                  <a:srgbClr val="B51530"/>
                </a:solidFill>
              </a:rPr>
              <a:t> </a:t>
            </a:r>
            <a:r>
              <a:rPr lang="pt-PT" sz="2800" dirty="0">
                <a:solidFill>
                  <a:srgbClr val="002060"/>
                </a:solidFill>
              </a:rPr>
              <a:t>e do </a:t>
            </a:r>
            <a:r>
              <a:rPr lang="pt-PT" sz="2800" dirty="0">
                <a:solidFill>
                  <a:srgbClr val="B51530"/>
                </a:solidFill>
              </a:rPr>
              <a:t>perdão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rgbClr val="002060"/>
                </a:solidFill>
              </a:rPr>
              <a:t>Realiza-se na </a:t>
            </a:r>
            <a:r>
              <a:rPr lang="pt-PT" sz="2800" dirty="0">
                <a:solidFill>
                  <a:srgbClr val="C00000"/>
                </a:solidFill>
              </a:rPr>
              <a:t>justiça</a:t>
            </a:r>
            <a:r>
              <a:rPr lang="pt-PT" sz="2800" dirty="0">
                <a:solidFill>
                  <a:srgbClr val="002060"/>
                </a:solidFill>
              </a:rPr>
              <a:t> e no </a:t>
            </a:r>
            <a:r>
              <a:rPr lang="pt-PT" sz="2800" dirty="0" smtClean="0">
                <a:solidFill>
                  <a:srgbClr val="B51530"/>
                </a:solidFill>
              </a:rPr>
              <a:t>amor</a:t>
            </a:r>
          </a:p>
        </p:txBody>
      </p:sp>
    </p:spTree>
    <p:extLst>
      <p:ext uri="{BB962C8B-B14F-4D97-AF65-F5344CB8AC3E}">
        <p14:creationId xmlns:p14="http://schemas.microsoft.com/office/powerpoint/2010/main" val="243176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61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683568" y="260648"/>
            <a:ext cx="7848872" cy="64325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 smtClean="0">
              <a:solidFill>
                <a:srgbClr val="002060"/>
              </a:solidFill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O </a:t>
            </a:r>
            <a:r>
              <a:rPr lang="pt-PT" sz="2800" b="1" dirty="0" smtClean="0">
                <a:solidFill>
                  <a:srgbClr val="A02839"/>
                </a:solidFill>
              </a:rPr>
              <a:t>fundamento</a:t>
            </a:r>
            <a:r>
              <a:rPr lang="pt-PT" sz="2800" dirty="0" smtClean="0">
                <a:solidFill>
                  <a:srgbClr val="002060"/>
                </a:solidFill>
              </a:rPr>
              <a:t> </a:t>
            </a:r>
            <a:r>
              <a:rPr lang="pt-PT" sz="2800" dirty="0">
                <a:solidFill>
                  <a:srgbClr val="002060"/>
                </a:solidFill>
              </a:rPr>
              <a:t>para determinar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b="1" dirty="0" smtClean="0">
                <a:solidFill>
                  <a:srgbClr val="A02839"/>
                </a:solidFill>
              </a:rPr>
              <a:t>o </a:t>
            </a:r>
            <a:r>
              <a:rPr lang="pt-PT" sz="2800" b="1" dirty="0">
                <a:solidFill>
                  <a:srgbClr val="A02839"/>
                </a:solidFill>
              </a:rPr>
              <a:t>valor do trabalho humano </a:t>
            </a:r>
            <a:r>
              <a:rPr lang="pt-PT" sz="2800" dirty="0" smtClean="0">
                <a:solidFill>
                  <a:srgbClr val="A02839"/>
                </a:solidFill>
              </a:rPr>
              <a:t/>
            </a:r>
            <a:br>
              <a:rPr lang="pt-PT" sz="2800" dirty="0" smtClean="0">
                <a:solidFill>
                  <a:srgbClr val="A02839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não </a:t>
            </a:r>
            <a:r>
              <a:rPr lang="pt-PT" sz="2800" dirty="0">
                <a:solidFill>
                  <a:srgbClr val="002060"/>
                </a:solidFill>
              </a:rPr>
              <a:t>é em primeiro lugar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A02839"/>
                </a:solidFill>
              </a:rPr>
              <a:t>o </a:t>
            </a:r>
            <a:r>
              <a:rPr lang="pt-PT" sz="2800" b="1" dirty="0">
                <a:solidFill>
                  <a:srgbClr val="A02839"/>
                </a:solidFill>
              </a:rPr>
              <a:t>género de trabalho que se </a:t>
            </a:r>
            <a:r>
              <a:rPr lang="pt-PT" sz="2800" b="1" dirty="0" smtClean="0">
                <a:solidFill>
                  <a:srgbClr val="A02839"/>
                </a:solidFill>
              </a:rPr>
              <a:t>realiza </a:t>
            </a:r>
            <a:br>
              <a:rPr lang="pt-PT" sz="2800" b="1" dirty="0" smtClean="0">
                <a:solidFill>
                  <a:srgbClr val="A02839"/>
                </a:solidFill>
              </a:rPr>
            </a:br>
            <a:r>
              <a:rPr lang="pt-PT" sz="2600" b="1" dirty="0" smtClean="0">
                <a:solidFill>
                  <a:srgbClr val="FF0000"/>
                </a:solidFill>
              </a:rPr>
              <a:t>(sentido objetivo)</a:t>
            </a:r>
            <a:r>
              <a:rPr lang="pt-PT" sz="2800" dirty="0" smtClean="0">
                <a:solidFill>
                  <a:srgbClr val="FF0000"/>
                </a:solidFill>
              </a:rPr>
              <a:t>, </a:t>
            </a:r>
            <a:br>
              <a:rPr lang="pt-PT" sz="2800" dirty="0" smtClean="0">
                <a:solidFill>
                  <a:srgbClr val="FF000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mas </a:t>
            </a:r>
            <a:r>
              <a:rPr lang="pt-PT" sz="2800" dirty="0">
                <a:solidFill>
                  <a:srgbClr val="002060"/>
                </a:solidFill>
              </a:rPr>
              <a:t>o facto de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b="1" dirty="0" smtClean="0">
                <a:solidFill>
                  <a:srgbClr val="A02839"/>
                </a:solidFill>
              </a:rPr>
              <a:t>aquele </a:t>
            </a:r>
            <a:r>
              <a:rPr lang="pt-PT" sz="2800" b="1" dirty="0">
                <a:solidFill>
                  <a:srgbClr val="A02839"/>
                </a:solidFill>
              </a:rPr>
              <a:t>que o executa ser uma </a:t>
            </a:r>
            <a:r>
              <a:rPr lang="pt-PT" sz="2800" b="1" dirty="0" smtClean="0">
                <a:solidFill>
                  <a:srgbClr val="A02839"/>
                </a:solidFill>
              </a:rPr>
              <a:t>pessoa </a:t>
            </a:r>
            <a:br>
              <a:rPr lang="pt-PT" sz="2800" b="1" dirty="0" smtClean="0">
                <a:solidFill>
                  <a:srgbClr val="A02839"/>
                </a:solidFill>
              </a:rPr>
            </a:br>
            <a:r>
              <a:rPr lang="pt-PT" sz="2800" b="1" dirty="0" smtClean="0">
                <a:solidFill>
                  <a:srgbClr val="FF0000"/>
                </a:solidFill>
              </a:rPr>
              <a:t>(</a:t>
            </a:r>
            <a:r>
              <a:rPr lang="pt-PT" sz="2600" b="1" dirty="0" smtClean="0">
                <a:solidFill>
                  <a:srgbClr val="FF0000"/>
                </a:solidFill>
              </a:rPr>
              <a:t>sentido subjetivo)</a:t>
            </a:r>
            <a:r>
              <a:rPr lang="pt-PT" sz="2800" dirty="0" smtClean="0">
                <a:solidFill>
                  <a:srgbClr val="FF0000"/>
                </a:solidFill>
              </a:rPr>
              <a:t> </a:t>
            </a:r>
            <a:br>
              <a:rPr lang="pt-PT" sz="2800" dirty="0" smtClean="0">
                <a:solidFill>
                  <a:srgbClr val="FF000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(LE, 6)</a:t>
            </a:r>
            <a:endParaRPr lang="pt-PT" sz="2800" u="sng" dirty="0" smtClean="0">
              <a:solidFill>
                <a:srgbClr val="002060"/>
              </a:solidFill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b="1" u="sng" dirty="0" smtClean="0">
                <a:solidFill>
                  <a:srgbClr val="002060"/>
                </a:solidFill>
              </a:rPr>
              <a:t>Consequência ética fundamental</a:t>
            </a:r>
            <a:r>
              <a:rPr lang="pt-PT" sz="2800" dirty="0" smtClean="0">
                <a:solidFill>
                  <a:srgbClr val="002060"/>
                </a:solidFill>
              </a:rPr>
              <a:t>: </a:t>
            </a:r>
          </a:p>
          <a:p>
            <a:pPr algn="ctr"/>
            <a:r>
              <a:rPr lang="pt-PT" sz="2800" b="1" i="1" dirty="0" smtClean="0">
                <a:solidFill>
                  <a:srgbClr val="FF0000"/>
                </a:solidFill>
              </a:rPr>
              <a:t>o trabalho é para o homem </a:t>
            </a:r>
          </a:p>
          <a:p>
            <a:pPr algn="ctr"/>
            <a:r>
              <a:rPr lang="pt-PT" sz="2800" b="1" i="1" dirty="0" smtClean="0">
                <a:solidFill>
                  <a:srgbClr val="FF0000"/>
                </a:solidFill>
              </a:rPr>
              <a:t>e não o homem para o trabalho.</a:t>
            </a:r>
          </a:p>
          <a:p>
            <a:endParaRPr lang="pt-PT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118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62</a:t>
            </a:fld>
            <a:endParaRPr lang="pt-PT" dirty="0"/>
          </a:p>
        </p:txBody>
      </p:sp>
      <p:sp>
        <p:nvSpPr>
          <p:cNvPr id="3" name="CaixaDeTexto 2"/>
          <p:cNvSpPr txBox="1"/>
          <p:nvPr/>
        </p:nvSpPr>
        <p:spPr>
          <a:xfrm>
            <a:off x="505297" y="548680"/>
            <a:ext cx="7992888" cy="526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pt-PT" sz="2800" b="1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b="1" dirty="0" smtClean="0">
                <a:solidFill>
                  <a:srgbClr val="002060"/>
                </a:solidFill>
              </a:rPr>
              <a:t>Será que o </a:t>
            </a:r>
            <a:r>
              <a:rPr lang="pt-PT" sz="2800" b="1" dirty="0" smtClean="0">
                <a:solidFill>
                  <a:srgbClr val="A02839"/>
                </a:solidFill>
              </a:rPr>
              <a:t>sentido objetivo </a:t>
            </a:r>
            <a:r>
              <a:rPr lang="pt-PT" sz="2800" b="1" dirty="0" smtClean="0">
                <a:solidFill>
                  <a:srgbClr val="002060"/>
                </a:solidFill>
              </a:rPr>
              <a:t>do trabalho não tem relevância, ou interessa pouco?</a:t>
            </a:r>
          </a:p>
          <a:p>
            <a:r>
              <a:rPr lang="pt-PT" sz="2800" b="1" dirty="0">
                <a:solidFill>
                  <a:srgbClr val="002060"/>
                </a:solidFill>
              </a:rPr>
              <a:t> </a:t>
            </a:r>
            <a:r>
              <a:rPr lang="pt-PT" sz="2800" b="1" dirty="0" smtClean="0">
                <a:solidFill>
                  <a:srgbClr val="002060"/>
                </a:solidFill>
              </a:rPr>
              <a:t>     </a:t>
            </a:r>
            <a:endParaRPr lang="pt-PT" sz="2800" b="1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b="1" dirty="0" smtClean="0">
                <a:solidFill>
                  <a:srgbClr val="002060"/>
                </a:solidFill>
              </a:rPr>
              <a:t>Ao mandato de trabalhar corresponde a obrigação moral de unir: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PT" sz="2800" b="1" dirty="0" smtClean="0">
                <a:solidFill>
                  <a:srgbClr val="002060"/>
                </a:solidFill>
              </a:rPr>
              <a:t>a virtude da </a:t>
            </a:r>
            <a:r>
              <a:rPr lang="pt-PT" sz="2800" b="1" dirty="0" smtClean="0">
                <a:solidFill>
                  <a:srgbClr val="A02839"/>
                </a:solidFill>
              </a:rPr>
              <a:t>laboriosidade</a:t>
            </a:r>
            <a:r>
              <a:rPr lang="pt-PT" sz="2800" b="1" dirty="0" smtClean="0">
                <a:solidFill>
                  <a:srgbClr val="FF0000"/>
                </a:solidFill>
              </a:rPr>
              <a:t>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PT" sz="2800" b="1" dirty="0" smtClean="0">
                <a:solidFill>
                  <a:srgbClr val="002060"/>
                </a:solidFill>
              </a:rPr>
              <a:t>à </a:t>
            </a:r>
            <a:r>
              <a:rPr lang="pt-PT" sz="2800" b="1" dirty="0" smtClean="0">
                <a:solidFill>
                  <a:srgbClr val="A02839"/>
                </a:solidFill>
              </a:rPr>
              <a:t>ordem social do trabalho</a:t>
            </a:r>
            <a:endParaRPr lang="pt-PT" sz="2800" b="1" dirty="0">
              <a:solidFill>
                <a:srgbClr val="A02839"/>
              </a:solidFill>
            </a:endParaRPr>
          </a:p>
          <a:p>
            <a:pPr lvl="1"/>
            <a:r>
              <a:rPr lang="pt-PT" sz="2800" b="1" dirty="0">
                <a:solidFill>
                  <a:srgbClr val="002060"/>
                </a:solidFill>
              </a:rPr>
              <a:t>o que </a:t>
            </a:r>
            <a:r>
              <a:rPr lang="pt-PT" sz="2800" b="1" dirty="0" err="1">
                <a:solidFill>
                  <a:srgbClr val="002060"/>
                </a:solidFill>
              </a:rPr>
              <a:t>há-de</a:t>
            </a:r>
            <a:r>
              <a:rPr lang="pt-PT" sz="2800" b="1" dirty="0">
                <a:solidFill>
                  <a:srgbClr val="002060"/>
                </a:solidFill>
              </a:rPr>
              <a:t> permitir ao homem </a:t>
            </a:r>
            <a:r>
              <a:rPr lang="pt-PT" sz="2800" b="1" dirty="0" smtClean="0">
                <a:solidFill>
                  <a:srgbClr val="002060"/>
                </a:solidFill>
              </a:rPr>
              <a:t/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b="1" dirty="0" smtClean="0">
                <a:solidFill>
                  <a:srgbClr val="A02839"/>
                </a:solidFill>
              </a:rPr>
              <a:t>«tornar-se </a:t>
            </a:r>
            <a:r>
              <a:rPr lang="pt-PT" sz="2800" b="1" dirty="0">
                <a:solidFill>
                  <a:srgbClr val="A02839"/>
                </a:solidFill>
              </a:rPr>
              <a:t>mais </a:t>
            </a:r>
            <a:r>
              <a:rPr lang="pt-PT" sz="2800" b="1" dirty="0" smtClean="0">
                <a:solidFill>
                  <a:srgbClr val="A02839"/>
                </a:solidFill>
              </a:rPr>
              <a:t>homem» </a:t>
            </a:r>
            <a:r>
              <a:rPr lang="pt-PT" sz="2800" b="1" dirty="0">
                <a:solidFill>
                  <a:srgbClr val="A02839"/>
                </a:solidFill>
              </a:rPr>
              <a:t>no trabalho</a:t>
            </a:r>
            <a:r>
              <a:rPr lang="pt-PT" sz="2800" b="1" dirty="0">
                <a:solidFill>
                  <a:srgbClr val="002060"/>
                </a:solidFill>
              </a:rPr>
              <a:t>, </a:t>
            </a:r>
            <a:r>
              <a:rPr lang="pt-PT" sz="2800" b="1" dirty="0" smtClean="0">
                <a:solidFill>
                  <a:srgbClr val="002060"/>
                </a:solidFill>
              </a:rPr>
              <a:t/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b="1" dirty="0" smtClean="0">
                <a:solidFill>
                  <a:srgbClr val="002060"/>
                </a:solidFill>
              </a:rPr>
              <a:t>e </a:t>
            </a:r>
            <a:r>
              <a:rPr lang="pt-PT" sz="2800" b="1" dirty="0">
                <a:solidFill>
                  <a:srgbClr val="002060"/>
                </a:solidFill>
              </a:rPr>
              <a:t>não já </a:t>
            </a:r>
            <a:r>
              <a:rPr lang="pt-PT" sz="2800" b="1" dirty="0">
                <a:solidFill>
                  <a:srgbClr val="A02839"/>
                </a:solidFill>
              </a:rPr>
              <a:t>degradar-se por causa do </a:t>
            </a:r>
            <a:r>
              <a:rPr lang="pt-PT" sz="2800" b="1" dirty="0" smtClean="0">
                <a:solidFill>
                  <a:srgbClr val="A02839"/>
                </a:solidFill>
              </a:rPr>
              <a:t>trabalho</a:t>
            </a:r>
            <a:r>
              <a:rPr lang="pt-PT" sz="2800" b="1" dirty="0" smtClean="0">
                <a:solidFill>
                  <a:srgbClr val="002060"/>
                </a:solidFill>
              </a:rPr>
              <a:t>.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b="1" dirty="0" smtClean="0">
                <a:solidFill>
                  <a:srgbClr val="002060"/>
                </a:solidFill>
              </a:rPr>
              <a:t>                                                                               (LE, 9)</a:t>
            </a:r>
          </a:p>
        </p:txBody>
      </p:sp>
    </p:spTree>
    <p:extLst>
      <p:ext uri="{BB962C8B-B14F-4D97-AF65-F5344CB8AC3E}">
        <p14:creationId xmlns:p14="http://schemas.microsoft.com/office/powerpoint/2010/main" val="282874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63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539552" y="620688"/>
            <a:ext cx="8136904" cy="54476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O sentido bíblico de </a:t>
            </a:r>
            <a:r>
              <a:rPr lang="pt-PT" sz="2800" b="1" dirty="0" smtClean="0">
                <a:solidFill>
                  <a:srgbClr val="002060"/>
                </a:solidFill>
              </a:rPr>
              <a:t>«submeter a terra» </a:t>
            </a:r>
            <a:r>
              <a:rPr lang="pt-PT" sz="2800" dirty="0" smtClean="0">
                <a:solidFill>
                  <a:srgbClr val="002060"/>
                </a:solidFill>
              </a:rPr>
              <a:t>abrange </a:t>
            </a:r>
            <a:r>
              <a:rPr lang="pt-PT" sz="2800" b="1" dirty="0" smtClean="0">
                <a:solidFill>
                  <a:srgbClr val="002060"/>
                </a:solidFill>
              </a:rPr>
              <a:t>todos os recursos </a:t>
            </a:r>
            <a:r>
              <a:rPr lang="pt-PT" sz="2800" dirty="0" smtClean="0">
                <a:solidFill>
                  <a:srgbClr val="002060"/>
                </a:solidFill>
              </a:rPr>
              <a:t>do mundo visível e que </a:t>
            </a:r>
            <a:r>
              <a:rPr lang="pt-PT" sz="2800" b="1" dirty="0" smtClean="0">
                <a:solidFill>
                  <a:srgbClr val="002060"/>
                </a:solidFill>
              </a:rPr>
              <a:t>estão postos à disposição do homem</a:t>
            </a:r>
            <a:r>
              <a:rPr lang="pt-PT" sz="2800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Estes recursos não podem </a:t>
            </a:r>
            <a:r>
              <a:rPr lang="pt-PT" sz="2800" b="1" dirty="0" smtClean="0">
                <a:solidFill>
                  <a:srgbClr val="002060"/>
                </a:solidFill>
              </a:rPr>
              <a:t>servir ao homem </a:t>
            </a:r>
            <a:r>
              <a:rPr lang="pt-PT" sz="2800" b="1" dirty="0" smtClean="0">
                <a:solidFill>
                  <a:srgbClr val="C00000"/>
                </a:solidFill>
              </a:rPr>
              <a:t>senão por meio do trabalho</a:t>
            </a:r>
            <a:r>
              <a:rPr lang="pt-PT" sz="2800" dirty="0" smtClean="0">
                <a:solidFill>
                  <a:srgbClr val="C00000"/>
                </a:solidFill>
              </a:rPr>
              <a:t>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b="1" dirty="0" smtClean="0">
                <a:solidFill>
                  <a:srgbClr val="002060"/>
                </a:solidFill>
              </a:rPr>
              <a:t>Com o </a:t>
            </a:r>
            <a:r>
              <a:rPr lang="pt-PT" sz="2800" b="1" dirty="0" smtClean="0">
                <a:solidFill>
                  <a:srgbClr val="C00000"/>
                </a:solidFill>
              </a:rPr>
              <a:t>trabalho</a:t>
            </a:r>
            <a:r>
              <a:rPr lang="pt-PT" sz="2800" b="1" dirty="0" smtClean="0">
                <a:solidFill>
                  <a:srgbClr val="002060"/>
                </a:solidFill>
              </a:rPr>
              <a:t> permanece ligado, desde o princípio, o problema da </a:t>
            </a:r>
            <a:r>
              <a:rPr lang="pt-PT" sz="2800" b="1" dirty="0" smtClean="0">
                <a:solidFill>
                  <a:srgbClr val="C00000"/>
                </a:solidFill>
              </a:rPr>
              <a:t>propriedade</a:t>
            </a:r>
            <a:r>
              <a:rPr lang="pt-PT" sz="2800" b="1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A </a:t>
            </a:r>
            <a:r>
              <a:rPr lang="pt-PT" sz="2800" b="1" dirty="0" smtClean="0">
                <a:solidFill>
                  <a:srgbClr val="002060"/>
                </a:solidFill>
              </a:rPr>
              <a:t>propriedade</a:t>
            </a:r>
            <a:r>
              <a:rPr lang="pt-PT" sz="2800" dirty="0" smtClean="0">
                <a:solidFill>
                  <a:srgbClr val="002060"/>
                </a:solidFill>
              </a:rPr>
              <a:t> (de modo particular, a propriedade dos meios de produção) adquire-se primeiro que tudo </a:t>
            </a:r>
            <a:r>
              <a:rPr lang="pt-PT" sz="2800" b="1" dirty="0" smtClean="0">
                <a:solidFill>
                  <a:srgbClr val="002060"/>
                </a:solidFill>
              </a:rPr>
              <a:t>pelo trabalho </a:t>
            </a:r>
            <a:r>
              <a:rPr lang="pt-PT" sz="2800" dirty="0" smtClean="0">
                <a:solidFill>
                  <a:srgbClr val="002060"/>
                </a:solidFill>
              </a:rPr>
              <a:t>e </a:t>
            </a:r>
            <a:r>
              <a:rPr lang="pt-PT" sz="2800" b="1" dirty="0" smtClean="0">
                <a:solidFill>
                  <a:srgbClr val="C00000"/>
                </a:solidFill>
              </a:rPr>
              <a:t>para servir o trabalho</a:t>
            </a:r>
            <a:r>
              <a:rPr lang="pt-PT" sz="2800" dirty="0" smtClean="0">
                <a:solidFill>
                  <a:srgbClr val="002060"/>
                </a:solidFill>
              </a:rPr>
              <a:t>.</a:t>
            </a:r>
          </a:p>
          <a:p>
            <a:pPr algn="r">
              <a:spcAft>
                <a:spcPts val="1200"/>
              </a:spcAft>
            </a:pPr>
            <a:r>
              <a:rPr lang="pt-PT" sz="2800" dirty="0" smtClean="0">
                <a:solidFill>
                  <a:srgbClr val="002060"/>
                </a:solidFill>
              </a:rPr>
              <a:t>(LE, 12)</a:t>
            </a:r>
            <a:endParaRPr lang="pt-PT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4884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467941" y="692696"/>
            <a:ext cx="7560443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64</a:t>
            </a:fld>
            <a:endParaRPr lang="pt-PT"/>
          </a:p>
        </p:txBody>
      </p:sp>
      <p:sp>
        <p:nvSpPr>
          <p:cNvPr id="4" name="CaixaDeTexto 3"/>
          <p:cNvSpPr txBox="1"/>
          <p:nvPr/>
        </p:nvSpPr>
        <p:spPr>
          <a:xfrm>
            <a:off x="467941" y="188640"/>
            <a:ext cx="8208912" cy="63094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pt-PT" sz="2800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Estes [</a:t>
            </a:r>
            <a:r>
              <a:rPr lang="pt-PT" sz="2800" b="1" dirty="0" smtClean="0">
                <a:solidFill>
                  <a:srgbClr val="FF0000"/>
                </a:solidFill>
              </a:rPr>
              <a:t>os meios de produção</a:t>
            </a:r>
            <a:r>
              <a:rPr lang="pt-PT" sz="2800" dirty="0" smtClean="0">
                <a:solidFill>
                  <a:srgbClr val="002060"/>
                </a:solidFill>
              </a:rPr>
              <a:t>] </a:t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b="1" dirty="0" smtClean="0">
                <a:solidFill>
                  <a:srgbClr val="FF0000"/>
                </a:solidFill>
              </a:rPr>
              <a:t>não </a:t>
            </a:r>
            <a:r>
              <a:rPr lang="pt-PT" sz="2800" b="1" dirty="0">
                <a:solidFill>
                  <a:srgbClr val="FF0000"/>
                </a:solidFill>
              </a:rPr>
              <a:t>podem ser</a:t>
            </a:r>
            <a:r>
              <a:rPr lang="pt-PT" sz="2800" b="1" i="1" dirty="0">
                <a:solidFill>
                  <a:srgbClr val="FF0000"/>
                </a:solidFill>
              </a:rPr>
              <a:t> possuídos </a:t>
            </a:r>
            <a:r>
              <a:rPr lang="pt-PT" sz="2800" b="1" i="1" dirty="0" smtClean="0">
                <a:solidFill>
                  <a:srgbClr val="FF0000"/>
                </a:solidFill>
              </a:rPr>
              <a:t>contra </a:t>
            </a:r>
            <a:r>
              <a:rPr lang="pt-PT" sz="2800" b="1" i="1" dirty="0">
                <a:solidFill>
                  <a:srgbClr val="FF0000"/>
                </a:solidFill>
              </a:rPr>
              <a:t>o trabalho</a:t>
            </a:r>
            <a:r>
              <a:rPr lang="pt-PT" sz="2800" i="1" dirty="0">
                <a:solidFill>
                  <a:srgbClr val="002060"/>
                </a:solidFill>
              </a:rPr>
              <a:t>, </a:t>
            </a:r>
            <a:r>
              <a:rPr lang="pt-PT" sz="2800" i="1" dirty="0" smtClean="0">
                <a:solidFill>
                  <a:srgbClr val="002060"/>
                </a:solidFill>
              </a:rPr>
              <a:t/>
            </a:r>
            <a:br>
              <a:rPr lang="pt-PT" sz="2800" i="1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como </a:t>
            </a:r>
            <a:r>
              <a:rPr lang="pt-PT" sz="2800" b="1" dirty="0">
                <a:solidFill>
                  <a:srgbClr val="FF0000"/>
                </a:solidFill>
              </a:rPr>
              <a:t>não podem ser</a:t>
            </a:r>
            <a:r>
              <a:rPr lang="pt-PT" sz="2800" b="1" i="1" dirty="0">
                <a:solidFill>
                  <a:srgbClr val="FF0000"/>
                </a:solidFill>
              </a:rPr>
              <a:t> possuídos para possuir</a:t>
            </a:r>
            <a:r>
              <a:rPr lang="pt-PT" sz="2800" i="1" dirty="0">
                <a:solidFill>
                  <a:srgbClr val="002060"/>
                </a:solidFill>
              </a:rPr>
              <a:t>, </a:t>
            </a:r>
            <a:r>
              <a:rPr lang="pt-PT" sz="2800" dirty="0">
                <a:solidFill>
                  <a:srgbClr val="002060"/>
                </a:solidFill>
              </a:rPr>
              <a:t>porque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b="1" dirty="0" smtClean="0">
                <a:solidFill>
                  <a:srgbClr val="FF0000"/>
                </a:solidFill>
              </a:rPr>
              <a:t>o </a:t>
            </a:r>
            <a:r>
              <a:rPr lang="pt-PT" sz="2800" b="1" dirty="0">
                <a:solidFill>
                  <a:srgbClr val="FF0000"/>
                </a:solidFill>
              </a:rPr>
              <a:t>único título legítimo para a sua posse</a:t>
            </a:r>
            <a:r>
              <a:rPr lang="pt-PT" sz="2800" dirty="0">
                <a:solidFill>
                  <a:srgbClr val="002060"/>
                </a:solidFill>
              </a:rPr>
              <a:t>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000" dirty="0" smtClean="0">
                <a:solidFill>
                  <a:srgbClr val="002060"/>
                </a:solidFill>
              </a:rPr>
              <a:t>— </a:t>
            </a:r>
            <a:r>
              <a:rPr lang="pt-PT" sz="2000" dirty="0">
                <a:solidFill>
                  <a:srgbClr val="002060"/>
                </a:solidFill>
              </a:rPr>
              <a:t>e isto tanto sob a forma da propriedade privada como sob a forma da propriedade pública ou </a:t>
            </a:r>
            <a:r>
              <a:rPr lang="pt-PT" sz="2000" dirty="0" err="1">
                <a:solidFill>
                  <a:srgbClr val="002060"/>
                </a:solidFill>
              </a:rPr>
              <a:t>colectiva</a:t>
            </a:r>
            <a:r>
              <a:rPr lang="pt-PT" sz="2000" dirty="0">
                <a:solidFill>
                  <a:srgbClr val="002060"/>
                </a:solidFill>
              </a:rPr>
              <a:t> — </a:t>
            </a:r>
            <a:r>
              <a:rPr lang="pt-PT" sz="2000" dirty="0" smtClean="0">
                <a:solidFill>
                  <a:srgbClr val="002060"/>
                </a:solidFill>
              </a:rPr>
              <a:t/>
            </a:r>
            <a:br>
              <a:rPr lang="pt-PT" sz="2000" dirty="0" smtClean="0">
                <a:solidFill>
                  <a:srgbClr val="002060"/>
                </a:solidFill>
              </a:rPr>
            </a:br>
            <a:r>
              <a:rPr lang="pt-PT" sz="2800" b="1" dirty="0" smtClean="0">
                <a:solidFill>
                  <a:srgbClr val="FF0000"/>
                </a:solidFill>
              </a:rPr>
              <a:t>é </a:t>
            </a:r>
            <a:r>
              <a:rPr lang="pt-PT" sz="2800" b="1" i="1" dirty="0">
                <a:solidFill>
                  <a:srgbClr val="FF0000"/>
                </a:solidFill>
              </a:rPr>
              <a:t>que eles sirvam ao trabalho</a:t>
            </a:r>
            <a:r>
              <a:rPr lang="pt-PT" sz="2800" i="1" dirty="0">
                <a:solidFill>
                  <a:srgbClr val="002060"/>
                </a:solidFill>
              </a:rPr>
              <a:t>; </a:t>
            </a:r>
            <a:r>
              <a:rPr lang="pt-PT" sz="2800" dirty="0">
                <a:solidFill>
                  <a:srgbClr val="002060"/>
                </a:solidFill>
              </a:rPr>
              <a:t>e que, consequentemente, servindo ao trabalho, tornem possível a realização do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b="1" dirty="0" smtClean="0">
                <a:solidFill>
                  <a:srgbClr val="FF0000"/>
                </a:solidFill>
              </a:rPr>
              <a:t>primeiro </a:t>
            </a:r>
            <a:r>
              <a:rPr lang="pt-PT" sz="2800" b="1" dirty="0">
                <a:solidFill>
                  <a:srgbClr val="FF0000"/>
                </a:solidFill>
              </a:rPr>
              <a:t>princípio desta ordem</a:t>
            </a:r>
            <a:r>
              <a:rPr lang="pt-PT" sz="2800" dirty="0">
                <a:solidFill>
                  <a:srgbClr val="002060"/>
                </a:solidFill>
              </a:rPr>
              <a:t>, que é a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b="1" dirty="0" smtClean="0">
                <a:solidFill>
                  <a:srgbClr val="FF0000"/>
                </a:solidFill>
              </a:rPr>
              <a:t>destinação </a:t>
            </a:r>
            <a:r>
              <a:rPr lang="pt-PT" sz="2800" b="1" dirty="0">
                <a:solidFill>
                  <a:srgbClr val="FF0000"/>
                </a:solidFill>
              </a:rPr>
              <a:t>universal dos bens </a:t>
            </a:r>
            <a:r>
              <a:rPr lang="pt-PT" sz="2800" dirty="0">
                <a:solidFill>
                  <a:srgbClr val="002060"/>
                </a:solidFill>
              </a:rPr>
              <a:t>e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b="1" dirty="0" smtClean="0">
                <a:solidFill>
                  <a:srgbClr val="FF0000"/>
                </a:solidFill>
              </a:rPr>
              <a:t>o </a:t>
            </a:r>
            <a:r>
              <a:rPr lang="pt-PT" sz="2800" b="1" dirty="0">
                <a:solidFill>
                  <a:srgbClr val="FF0000"/>
                </a:solidFill>
              </a:rPr>
              <a:t>direito ao seu uso comum</a:t>
            </a:r>
            <a:r>
              <a:rPr lang="pt-PT" sz="2800" dirty="0">
                <a:solidFill>
                  <a:srgbClr val="002060"/>
                </a:solidFill>
              </a:rPr>
              <a:t>. </a:t>
            </a:r>
            <a:endParaRPr lang="pt-PT" sz="2800" dirty="0" smtClean="0">
              <a:solidFill>
                <a:srgbClr val="002060"/>
              </a:solidFill>
            </a:endParaRPr>
          </a:p>
          <a:p>
            <a:pPr algn="r"/>
            <a:r>
              <a:rPr lang="pt-PT" sz="2800" dirty="0" smtClean="0"/>
              <a:t>(LE, 14)</a:t>
            </a:r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224555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65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506041" y="1988840"/>
            <a:ext cx="81369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</a:rPr>
              <a:t>EMPRESA</a:t>
            </a:r>
            <a:r>
              <a:rPr lang="pt-PT" sz="2800" b="1" dirty="0" smtClean="0">
                <a:solidFill>
                  <a:srgbClr val="002060"/>
                </a:solidFill>
              </a:rPr>
              <a:t>: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pt-PT" sz="2800" b="1" dirty="0" smtClean="0">
                <a:solidFill>
                  <a:srgbClr val="002060"/>
                </a:solidFill>
              </a:rPr>
              <a:t>Capital +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pt-PT" sz="2800" b="1" dirty="0" smtClean="0">
                <a:solidFill>
                  <a:srgbClr val="002060"/>
                </a:solidFill>
              </a:rPr>
              <a:t>Trabalho +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pt-PT" sz="2800" b="1" dirty="0" smtClean="0">
                <a:solidFill>
                  <a:srgbClr val="002060"/>
                </a:solidFill>
              </a:rPr>
              <a:t>Tecnologia, inovação, etc. +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pt-PT" sz="2800" b="1" dirty="0" smtClean="0">
                <a:solidFill>
                  <a:srgbClr val="002060"/>
                </a:solidFill>
              </a:rPr>
              <a:t>Organização +</a:t>
            </a:r>
          </a:p>
          <a:p>
            <a:pPr marL="2286000" lvl="4" indent="-457200">
              <a:buFont typeface="Arial" panose="020B0604020202020204" pitchFamily="34" charset="0"/>
              <a:buChar char="•"/>
            </a:pPr>
            <a:r>
              <a:rPr lang="pt-PT" sz="2800" b="1" dirty="0" smtClean="0">
                <a:solidFill>
                  <a:srgbClr val="002060"/>
                </a:solidFill>
              </a:rPr>
              <a:t>Etc.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pt-PT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3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66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251520" y="404664"/>
            <a:ext cx="86409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</a:rPr>
              <a:t>Algumas questões:</a:t>
            </a:r>
          </a:p>
          <a:p>
            <a:endParaRPr lang="pt-PT" sz="2800" b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b="1" dirty="0" smtClean="0">
                <a:solidFill>
                  <a:srgbClr val="002060"/>
                </a:solidFill>
              </a:rPr>
              <a:t>Sendo a </a:t>
            </a:r>
            <a:r>
              <a:rPr lang="pt-PT" sz="2800" b="1" dirty="0" smtClean="0">
                <a:solidFill>
                  <a:srgbClr val="C00000"/>
                </a:solidFill>
              </a:rPr>
              <a:t>empresa</a:t>
            </a:r>
            <a:r>
              <a:rPr lang="pt-PT" sz="2800" b="1" dirty="0" smtClean="0">
                <a:solidFill>
                  <a:srgbClr val="002060"/>
                </a:solidFill>
              </a:rPr>
              <a:t> e o </a:t>
            </a:r>
            <a:r>
              <a:rPr lang="pt-PT" sz="2800" b="1" dirty="0" smtClean="0">
                <a:solidFill>
                  <a:srgbClr val="C00000"/>
                </a:solidFill>
              </a:rPr>
              <a:t>capital </a:t>
            </a:r>
            <a:r>
              <a:rPr lang="pt-PT" sz="2800" b="1" dirty="0" smtClean="0">
                <a:solidFill>
                  <a:srgbClr val="002060"/>
                </a:solidFill>
              </a:rPr>
              <a:t>duas realidades distintas:</a:t>
            </a:r>
            <a:endParaRPr lang="pt-PT" sz="2800" b="1" dirty="0">
              <a:solidFill>
                <a:srgbClr val="00206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PT" sz="2800" b="1" dirty="0">
                <a:solidFill>
                  <a:srgbClr val="002060"/>
                </a:solidFill>
              </a:rPr>
              <a:t>A </a:t>
            </a:r>
            <a:r>
              <a:rPr lang="pt-PT" sz="2800" b="1" dirty="0" smtClean="0">
                <a:solidFill>
                  <a:srgbClr val="002060"/>
                </a:solidFill>
              </a:rPr>
              <a:t>quem </a:t>
            </a:r>
            <a:r>
              <a:rPr lang="pt-PT" sz="2800" b="1" dirty="0" smtClean="0">
                <a:solidFill>
                  <a:srgbClr val="C00000"/>
                </a:solidFill>
              </a:rPr>
              <a:t>pertence</a:t>
            </a:r>
            <a:r>
              <a:rPr lang="pt-PT" sz="2800" b="1" dirty="0" smtClean="0">
                <a:solidFill>
                  <a:srgbClr val="002060"/>
                </a:solidFill>
              </a:rPr>
              <a:t> </a:t>
            </a:r>
            <a:r>
              <a:rPr lang="pt-PT" sz="2800" b="1" dirty="0">
                <a:solidFill>
                  <a:srgbClr val="002060"/>
                </a:solidFill>
              </a:rPr>
              <a:t>a empresa</a:t>
            </a:r>
            <a:r>
              <a:rPr lang="pt-PT" sz="2800" b="1" dirty="0" smtClean="0">
                <a:solidFill>
                  <a:srgbClr val="002060"/>
                </a:solidFill>
              </a:rPr>
              <a:t>? Porquê?</a:t>
            </a:r>
            <a:endParaRPr lang="pt-PT" sz="2800" b="1" dirty="0">
              <a:solidFill>
                <a:srgbClr val="00206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PT" sz="2800" b="1" dirty="0">
                <a:solidFill>
                  <a:srgbClr val="002060"/>
                </a:solidFill>
              </a:rPr>
              <a:t>A quem </a:t>
            </a:r>
            <a:r>
              <a:rPr lang="pt-PT" sz="2800" b="1" dirty="0" smtClean="0">
                <a:solidFill>
                  <a:srgbClr val="002060"/>
                </a:solidFill>
              </a:rPr>
              <a:t>deve pertencer </a:t>
            </a:r>
            <a:r>
              <a:rPr lang="pt-PT" sz="2800" b="1" dirty="0">
                <a:solidFill>
                  <a:srgbClr val="002060"/>
                </a:solidFill>
              </a:rPr>
              <a:t>o </a:t>
            </a:r>
            <a:r>
              <a:rPr lang="pt-PT" sz="2800" b="1" dirty="0">
                <a:solidFill>
                  <a:srgbClr val="C00000"/>
                </a:solidFill>
              </a:rPr>
              <a:t>poder de decisão</a:t>
            </a:r>
            <a:r>
              <a:rPr lang="pt-PT" sz="2800" b="1" dirty="0" smtClean="0">
                <a:solidFill>
                  <a:srgbClr val="002060"/>
                </a:solidFill>
              </a:rPr>
              <a:t>? Porquê?</a:t>
            </a:r>
            <a:endParaRPr lang="pt-PT" sz="2800" b="1" dirty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b="1" dirty="0" smtClean="0">
                <a:solidFill>
                  <a:srgbClr val="002060"/>
                </a:solidFill>
              </a:rPr>
              <a:t>Qual </a:t>
            </a:r>
            <a:r>
              <a:rPr lang="pt-PT" sz="2800" b="1" dirty="0">
                <a:solidFill>
                  <a:srgbClr val="002060"/>
                </a:solidFill>
              </a:rPr>
              <a:t>o fundamento para que a </a:t>
            </a:r>
            <a:r>
              <a:rPr lang="pt-PT" sz="2800" b="1" dirty="0">
                <a:solidFill>
                  <a:srgbClr val="C00000"/>
                </a:solidFill>
              </a:rPr>
              <a:t>remuneração do trabalho </a:t>
            </a:r>
            <a:r>
              <a:rPr lang="pt-PT" sz="2800" b="1" dirty="0">
                <a:solidFill>
                  <a:srgbClr val="002060"/>
                </a:solidFill>
              </a:rPr>
              <a:t>seja considerado </a:t>
            </a:r>
            <a:r>
              <a:rPr lang="pt-PT" sz="2800" b="1" dirty="0" smtClean="0">
                <a:solidFill>
                  <a:srgbClr val="002060"/>
                </a:solidFill>
              </a:rPr>
              <a:t>um </a:t>
            </a:r>
            <a:r>
              <a:rPr lang="pt-PT" sz="2800" b="1" dirty="0">
                <a:solidFill>
                  <a:srgbClr val="C00000"/>
                </a:solidFill>
              </a:rPr>
              <a:t>custo</a:t>
            </a:r>
            <a:r>
              <a:rPr lang="pt-PT" sz="2800" b="1" dirty="0">
                <a:solidFill>
                  <a:srgbClr val="002060"/>
                </a:solidFill>
              </a:rPr>
              <a:t> e a </a:t>
            </a:r>
            <a:r>
              <a:rPr lang="pt-PT" sz="2800" b="1" dirty="0">
                <a:solidFill>
                  <a:srgbClr val="C00000"/>
                </a:solidFill>
              </a:rPr>
              <a:t>remuneração do capital </a:t>
            </a:r>
            <a:r>
              <a:rPr lang="pt-PT" sz="2800" b="1" dirty="0" smtClean="0">
                <a:solidFill>
                  <a:srgbClr val="002060"/>
                </a:solidFill>
              </a:rPr>
              <a:t>um </a:t>
            </a:r>
            <a:r>
              <a:rPr lang="pt-PT" sz="2800" b="1" dirty="0">
                <a:solidFill>
                  <a:srgbClr val="C00000"/>
                </a:solidFill>
              </a:rPr>
              <a:t>benefício</a:t>
            </a:r>
            <a:r>
              <a:rPr lang="pt-PT" sz="2800" b="1" dirty="0" smtClean="0">
                <a:solidFill>
                  <a:srgbClr val="002060"/>
                </a:solidFill>
              </a:rPr>
              <a:t>? </a:t>
            </a:r>
            <a:br>
              <a:rPr lang="pt-PT" sz="2800" b="1" dirty="0" smtClean="0">
                <a:solidFill>
                  <a:srgbClr val="002060"/>
                </a:solidFill>
              </a:rPr>
            </a:br>
            <a:r>
              <a:rPr lang="pt-PT" sz="2800" b="1" dirty="0" smtClean="0">
                <a:solidFill>
                  <a:srgbClr val="002060"/>
                </a:solidFill>
              </a:rPr>
              <a:t>(Segundo </a:t>
            </a:r>
            <a:r>
              <a:rPr lang="pt-PT" sz="2800" b="1" dirty="0" smtClean="0">
                <a:solidFill>
                  <a:srgbClr val="002060"/>
                </a:solidFill>
              </a:rPr>
              <a:t>critérios da boa gestão, o custo deve ser o mais </a:t>
            </a:r>
            <a:r>
              <a:rPr lang="pt-PT" sz="2800" b="1" dirty="0" smtClean="0">
                <a:solidFill>
                  <a:srgbClr val="C00000"/>
                </a:solidFill>
              </a:rPr>
              <a:t>baixo</a:t>
            </a:r>
            <a:r>
              <a:rPr lang="pt-PT" sz="2800" b="1" dirty="0" smtClean="0">
                <a:solidFill>
                  <a:srgbClr val="002060"/>
                </a:solidFill>
              </a:rPr>
              <a:t> possível e o benefício o mais </a:t>
            </a:r>
            <a:r>
              <a:rPr lang="pt-PT" sz="2800" b="1" dirty="0" smtClean="0">
                <a:solidFill>
                  <a:srgbClr val="C00000"/>
                </a:solidFill>
              </a:rPr>
              <a:t>alto</a:t>
            </a:r>
            <a:r>
              <a:rPr lang="pt-PT" sz="2800" b="1" dirty="0" smtClean="0">
                <a:solidFill>
                  <a:srgbClr val="002060"/>
                </a:solidFill>
              </a:rPr>
              <a:t> possível</a:t>
            </a:r>
            <a:r>
              <a:rPr lang="pt-PT" sz="2800" b="1" dirty="0" smtClean="0">
                <a:solidFill>
                  <a:srgbClr val="002060"/>
                </a:solidFill>
              </a:rPr>
              <a:t>.)</a:t>
            </a:r>
            <a:endParaRPr lang="pt-PT" sz="2800" b="1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PT" sz="2800" b="1" dirty="0">
                <a:solidFill>
                  <a:srgbClr val="002060"/>
                </a:solidFill>
              </a:rPr>
              <a:t>O papel do </a:t>
            </a:r>
            <a:r>
              <a:rPr lang="pt-PT" sz="2800" b="1" dirty="0">
                <a:solidFill>
                  <a:srgbClr val="C00000"/>
                </a:solidFill>
              </a:rPr>
              <a:t>gestor</a:t>
            </a:r>
            <a:r>
              <a:rPr lang="pt-PT" sz="2800" b="1" dirty="0">
                <a:solidFill>
                  <a:srgbClr val="002060"/>
                </a:solidFill>
              </a:rPr>
              <a:t> (situação nova e original)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PT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71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67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539552" y="1916832"/>
            <a:ext cx="799288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algn="ctr">
              <a:lnSpc>
                <a:spcPct val="200000"/>
              </a:lnSpc>
              <a:buAutoNum type="arabicPeriod" startAt="2"/>
            </a:pPr>
            <a:r>
              <a:rPr lang="pt-PT" sz="4000" b="1" u="sng" dirty="0" smtClean="0">
                <a:solidFill>
                  <a:srgbClr val="B51530"/>
                </a:solidFill>
              </a:rPr>
              <a:t>Algumas </a:t>
            </a:r>
            <a:r>
              <a:rPr lang="pt-PT" sz="4000" b="1" u="sng" dirty="0">
                <a:solidFill>
                  <a:srgbClr val="B51530"/>
                </a:solidFill>
              </a:rPr>
              <a:t>implicações </a:t>
            </a:r>
            <a:endParaRPr lang="pt-PT" sz="4000" b="1" u="sng" dirty="0" smtClean="0">
              <a:solidFill>
                <a:srgbClr val="B51530"/>
              </a:solidFill>
            </a:endParaRPr>
          </a:p>
          <a:p>
            <a:pPr lvl="0" algn="ctr">
              <a:lnSpc>
                <a:spcPct val="200000"/>
              </a:lnSpc>
            </a:pPr>
            <a:r>
              <a:rPr lang="pt-PT" sz="4000" b="1" u="sng" dirty="0" smtClean="0">
                <a:solidFill>
                  <a:srgbClr val="B51530"/>
                </a:solidFill>
              </a:rPr>
              <a:t>na </a:t>
            </a:r>
            <a:r>
              <a:rPr lang="pt-PT" sz="4000" b="1" u="sng" dirty="0">
                <a:solidFill>
                  <a:srgbClr val="B51530"/>
                </a:solidFill>
              </a:rPr>
              <a:t>vida económico-social</a:t>
            </a:r>
          </a:p>
        </p:txBody>
      </p:sp>
    </p:spTree>
    <p:extLst>
      <p:ext uri="{BB962C8B-B14F-4D97-AF65-F5344CB8AC3E}">
        <p14:creationId xmlns:p14="http://schemas.microsoft.com/office/powerpoint/2010/main" val="191540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68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593279" y="633661"/>
            <a:ext cx="79208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/>
              <a:t>Mercado (PP e EG)</a:t>
            </a:r>
          </a:p>
          <a:p>
            <a:r>
              <a:rPr lang="pt-PT" sz="2800" dirty="0" smtClean="0"/>
              <a:t>Estado (EG)</a:t>
            </a:r>
          </a:p>
          <a:p>
            <a:r>
              <a:rPr lang="pt-PT" sz="2800" dirty="0" smtClean="0"/>
              <a:t>Sociedade civil</a:t>
            </a:r>
          </a:p>
          <a:p>
            <a:r>
              <a:rPr lang="pt-PT" sz="2800" dirty="0" smtClean="0"/>
              <a:t>Subsidiariedade</a:t>
            </a:r>
          </a:p>
          <a:p>
            <a:r>
              <a:rPr lang="pt-PT" sz="2800" dirty="0" smtClean="0"/>
              <a:t>Vida na empresa (finalidade, organização, funcionamento, etc.)</a:t>
            </a:r>
          </a:p>
          <a:p>
            <a:r>
              <a:rPr lang="pt-PT" sz="2800" dirty="0" smtClean="0"/>
              <a:t>Opção preferencial pelos pobres</a:t>
            </a:r>
          </a:p>
          <a:p>
            <a:endParaRPr lang="pt-PT" sz="2800" dirty="0"/>
          </a:p>
        </p:txBody>
      </p:sp>
    </p:spTree>
    <p:extLst>
      <p:ext uri="{BB962C8B-B14F-4D97-AF65-F5344CB8AC3E}">
        <p14:creationId xmlns:p14="http://schemas.microsoft.com/office/powerpoint/2010/main" val="186038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69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611560" y="1484784"/>
            <a:ext cx="7992888" cy="37548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</a:rPr>
              <a:t>Algumas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observações</a:t>
            </a:r>
            <a:r>
              <a:rPr lang="en-US" sz="2800" b="1" dirty="0" smtClean="0">
                <a:solidFill>
                  <a:srgbClr val="002060"/>
                </a:solidFill>
              </a:rPr>
              <a:t> da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002060"/>
                </a:solidFill>
              </a:rPr>
              <a:t>Exortação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Apostólica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Evangelii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Gaudium</a:t>
            </a:r>
            <a:r>
              <a:rPr lang="en-US" sz="2800" b="1" i="1" dirty="0" smtClean="0">
                <a:solidFill>
                  <a:srgbClr val="FF0000"/>
                </a:solidFill>
              </a:rPr>
              <a:t> (EG)</a:t>
            </a:r>
            <a:r>
              <a:rPr lang="en-US" sz="2800" b="1" i="1" dirty="0" smtClean="0">
                <a:solidFill>
                  <a:srgbClr val="002060"/>
                </a:solidFill>
              </a:rPr>
              <a:t>, </a:t>
            </a:r>
            <a:endParaRPr lang="en-US" sz="2800" b="1" i="1" dirty="0" smtClean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</a:rPr>
              <a:t>do Papa Francisco 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err="1" smtClean="0">
                <a:solidFill>
                  <a:srgbClr val="002060"/>
                </a:solidFill>
              </a:rPr>
              <a:t>sobre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</a:rPr>
              <a:t>alguns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pilares</a:t>
            </a:r>
            <a:r>
              <a:rPr lang="en-US" sz="2800" b="1" dirty="0" smtClean="0">
                <a:solidFill>
                  <a:srgbClr val="FF0000"/>
                </a:solidFill>
              </a:rPr>
              <a:t> do </a:t>
            </a:r>
            <a:r>
              <a:rPr lang="en-US" sz="2800" b="1" dirty="0" err="1" smtClean="0">
                <a:solidFill>
                  <a:srgbClr val="FF0000"/>
                </a:solidFill>
              </a:rPr>
              <a:t>pensamento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económico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dominante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algn="ctr"/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94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7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1129730" y="836712"/>
            <a:ext cx="69847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solidFill>
                  <a:srgbClr val="002060"/>
                </a:solidFill>
              </a:rPr>
              <a:t>Falarei do </a:t>
            </a:r>
            <a:r>
              <a:rPr lang="pt-PT" sz="2800" dirty="0" smtClean="0">
                <a:solidFill>
                  <a:srgbClr val="FF0000"/>
                </a:solidFill>
              </a:rPr>
              <a:t>fundamento filosófico e antropológico </a:t>
            </a:r>
            <a:r>
              <a:rPr lang="pt-PT" sz="2800" dirty="0" smtClean="0">
                <a:solidFill>
                  <a:srgbClr val="002060"/>
                </a:solidFill>
              </a:rPr>
              <a:t>dos pontos básicos.</a:t>
            </a:r>
          </a:p>
          <a:p>
            <a:r>
              <a:rPr lang="pt-PT" sz="2800" dirty="0" smtClean="0">
                <a:solidFill>
                  <a:srgbClr val="002060"/>
                </a:solidFill>
              </a:rPr>
              <a:t>Falarei do </a:t>
            </a:r>
            <a:r>
              <a:rPr lang="pt-PT" sz="2800" dirty="0" smtClean="0">
                <a:solidFill>
                  <a:srgbClr val="FF0000"/>
                </a:solidFill>
              </a:rPr>
              <a:t>fundamento bíblico de alguns pontos básicos</a:t>
            </a:r>
            <a:r>
              <a:rPr lang="pt-PT" sz="2800" dirty="0" smtClean="0">
                <a:solidFill>
                  <a:srgbClr val="002060"/>
                </a:solidFill>
              </a:rPr>
              <a:t>. </a:t>
            </a:r>
          </a:p>
          <a:p>
            <a:r>
              <a:rPr lang="pt-PT" sz="2800" dirty="0" smtClean="0">
                <a:solidFill>
                  <a:srgbClr val="002060"/>
                </a:solidFill>
              </a:rPr>
              <a:t>Fá-lo-ei de forma explícita, </a:t>
            </a:r>
          </a:p>
          <a:p>
            <a:r>
              <a:rPr lang="pt-PT" sz="2800" dirty="0" smtClean="0">
                <a:solidFill>
                  <a:srgbClr val="002060"/>
                </a:solidFill>
              </a:rPr>
              <a:t>para que fique claro, o que vem de uma e de outra fonte.</a:t>
            </a:r>
          </a:p>
          <a:p>
            <a:r>
              <a:rPr lang="pt-PT" sz="2800" dirty="0" smtClean="0">
                <a:solidFill>
                  <a:srgbClr val="002060"/>
                </a:solidFill>
              </a:rPr>
              <a:t>Todavia, </a:t>
            </a:r>
            <a:r>
              <a:rPr lang="pt-PT" sz="2800" dirty="0">
                <a:solidFill>
                  <a:srgbClr val="C00000"/>
                </a:solidFill>
              </a:rPr>
              <a:t>n</a:t>
            </a:r>
            <a:r>
              <a:rPr lang="pt-PT" sz="2800" dirty="0" smtClean="0">
                <a:solidFill>
                  <a:srgbClr val="C00000"/>
                </a:solidFill>
              </a:rPr>
              <a:t>ão é o mesmo que apresentar </a:t>
            </a:r>
            <a:r>
              <a:rPr lang="pt-PT" sz="2800" dirty="0">
                <a:solidFill>
                  <a:srgbClr val="C00000"/>
                </a:solidFill>
              </a:rPr>
              <a:t>o tema, numa perspetiva cristã.</a:t>
            </a:r>
          </a:p>
          <a:p>
            <a:r>
              <a:rPr lang="pt-PT" sz="2800" dirty="0" smtClean="0">
                <a:solidFill>
                  <a:srgbClr val="002060"/>
                </a:solidFill>
              </a:rPr>
              <a:t>Penso que isso não prejudicará o </a:t>
            </a:r>
            <a:r>
              <a:rPr lang="pt-PT" sz="2800" dirty="0" smtClean="0">
                <a:solidFill>
                  <a:srgbClr val="FF0000"/>
                </a:solidFill>
              </a:rPr>
              <a:t>carácter universal da mensagem.</a:t>
            </a:r>
          </a:p>
        </p:txBody>
      </p:sp>
    </p:spTree>
    <p:extLst>
      <p:ext uri="{BB962C8B-B14F-4D97-AF65-F5344CB8AC3E}">
        <p14:creationId xmlns:p14="http://schemas.microsoft.com/office/powerpoint/2010/main" val="83753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70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411188" y="476672"/>
            <a:ext cx="8280920" cy="59093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700" b="1" dirty="0" smtClean="0">
                <a:solidFill>
                  <a:srgbClr val="C00000"/>
                </a:solidFill>
              </a:rPr>
              <a:t>TRICLE DOWN EFFECT: </a:t>
            </a:r>
            <a:r>
              <a:rPr lang="en-GB" sz="2700" dirty="0" smtClean="0">
                <a:solidFill>
                  <a:srgbClr val="002060"/>
                </a:solidFill>
              </a:rPr>
              <a:t>“</a:t>
            </a:r>
            <a:r>
              <a:rPr lang="en-GB" sz="2700" dirty="0" err="1" smtClean="0">
                <a:solidFill>
                  <a:srgbClr val="002060"/>
                </a:solidFill>
              </a:rPr>
              <a:t>alguns</a:t>
            </a:r>
            <a:r>
              <a:rPr lang="en-GB" sz="2700" dirty="0" smtClean="0">
                <a:solidFill>
                  <a:srgbClr val="002060"/>
                </a:solidFill>
              </a:rPr>
              <a:t> </a:t>
            </a:r>
            <a:r>
              <a:rPr lang="en-GB" sz="2700" dirty="0" err="1">
                <a:solidFill>
                  <a:srgbClr val="002060"/>
                </a:solidFill>
              </a:rPr>
              <a:t>defendem</a:t>
            </a:r>
            <a:r>
              <a:rPr lang="en-GB" sz="2700" dirty="0">
                <a:solidFill>
                  <a:srgbClr val="002060"/>
                </a:solidFill>
              </a:rPr>
              <a:t> </a:t>
            </a:r>
            <a:r>
              <a:rPr lang="en-GB" sz="2700" dirty="0" err="1">
                <a:solidFill>
                  <a:srgbClr val="002060"/>
                </a:solidFill>
              </a:rPr>
              <a:t>ainda</a:t>
            </a:r>
            <a:r>
              <a:rPr lang="en-GB" sz="2700" dirty="0">
                <a:solidFill>
                  <a:srgbClr val="002060"/>
                </a:solidFill>
              </a:rPr>
              <a:t> as </a:t>
            </a:r>
            <a:r>
              <a:rPr lang="en-GB" sz="2700" dirty="0" err="1">
                <a:solidFill>
                  <a:srgbClr val="002060"/>
                </a:solidFill>
              </a:rPr>
              <a:t>teorias</a:t>
            </a:r>
            <a:r>
              <a:rPr lang="en-GB" sz="2700" dirty="0">
                <a:solidFill>
                  <a:srgbClr val="002060"/>
                </a:solidFill>
              </a:rPr>
              <a:t> da</a:t>
            </a:r>
            <a:r>
              <a:rPr lang="en-GB" sz="2700" dirty="0">
                <a:solidFill>
                  <a:prstClr val="black"/>
                </a:solidFill>
              </a:rPr>
              <a:t> </a:t>
            </a:r>
            <a:r>
              <a:rPr lang="en-GB" sz="2700" b="1" dirty="0">
                <a:solidFill>
                  <a:srgbClr val="FF0000"/>
                </a:solidFill>
              </a:rPr>
              <a:t>«</a:t>
            </a:r>
            <a:r>
              <a:rPr lang="en-GB" sz="2700" b="1" dirty="0" err="1">
                <a:solidFill>
                  <a:srgbClr val="FF0000"/>
                </a:solidFill>
              </a:rPr>
              <a:t>recaída</a:t>
            </a:r>
            <a:r>
              <a:rPr lang="en-GB" sz="2700" b="1" dirty="0">
                <a:solidFill>
                  <a:srgbClr val="FF0000"/>
                </a:solidFill>
              </a:rPr>
              <a:t> </a:t>
            </a:r>
            <a:r>
              <a:rPr lang="en-GB" sz="2700" b="1" dirty="0" err="1">
                <a:solidFill>
                  <a:srgbClr val="FF0000"/>
                </a:solidFill>
              </a:rPr>
              <a:t>favorável</a:t>
            </a:r>
            <a:r>
              <a:rPr lang="en-GB" sz="2700" b="1" dirty="0">
                <a:solidFill>
                  <a:srgbClr val="FF0000"/>
                </a:solidFill>
              </a:rPr>
              <a:t>»</a:t>
            </a:r>
            <a:r>
              <a:rPr lang="en-GB" sz="2700" dirty="0">
                <a:solidFill>
                  <a:srgbClr val="FF0000"/>
                </a:solidFill>
              </a:rPr>
              <a:t> </a:t>
            </a:r>
            <a:r>
              <a:rPr lang="en-GB" sz="2700" dirty="0" err="1" smtClean="0">
                <a:solidFill>
                  <a:prstClr val="black"/>
                </a:solidFill>
              </a:rPr>
              <a:t>que</a:t>
            </a:r>
            <a:r>
              <a:rPr lang="en-GB" sz="2700" dirty="0" smtClean="0">
                <a:solidFill>
                  <a:prstClr val="black"/>
                </a:solidFill>
              </a:rPr>
              <a:t> </a:t>
            </a:r>
            <a:r>
              <a:rPr lang="en-GB" sz="2700" dirty="0" err="1">
                <a:solidFill>
                  <a:prstClr val="black"/>
                </a:solidFill>
              </a:rPr>
              <a:t>pressupõem</a:t>
            </a:r>
            <a:r>
              <a:rPr lang="en-GB" sz="2700" dirty="0">
                <a:solidFill>
                  <a:prstClr val="black"/>
                </a:solidFill>
              </a:rPr>
              <a:t> </a:t>
            </a:r>
            <a:r>
              <a:rPr lang="en-GB" sz="2700" dirty="0" err="1">
                <a:solidFill>
                  <a:prstClr val="black"/>
                </a:solidFill>
              </a:rPr>
              <a:t>que</a:t>
            </a:r>
            <a:r>
              <a:rPr lang="en-GB" sz="2700" dirty="0">
                <a:solidFill>
                  <a:prstClr val="black"/>
                </a:solidFill>
              </a:rPr>
              <a:t> </a:t>
            </a:r>
            <a:r>
              <a:rPr lang="en-GB" sz="2700" dirty="0" smtClean="0">
                <a:solidFill>
                  <a:prstClr val="black"/>
                </a:solidFill>
              </a:rPr>
              <a:t/>
            </a:r>
            <a:br>
              <a:rPr lang="en-GB" sz="2700" dirty="0" smtClean="0">
                <a:solidFill>
                  <a:prstClr val="black"/>
                </a:solidFill>
              </a:rPr>
            </a:br>
            <a:r>
              <a:rPr lang="en-GB" sz="2700" b="1" dirty="0" err="1" smtClean="0">
                <a:solidFill>
                  <a:prstClr val="black"/>
                </a:solidFill>
              </a:rPr>
              <a:t>todo</a:t>
            </a:r>
            <a:r>
              <a:rPr lang="en-GB" sz="2700" b="1" dirty="0" smtClean="0">
                <a:solidFill>
                  <a:prstClr val="black"/>
                </a:solidFill>
              </a:rPr>
              <a:t> </a:t>
            </a:r>
            <a:r>
              <a:rPr lang="en-GB" sz="2700" b="1" dirty="0">
                <a:solidFill>
                  <a:prstClr val="black"/>
                </a:solidFill>
              </a:rPr>
              <a:t>o </a:t>
            </a:r>
            <a:r>
              <a:rPr lang="en-GB" sz="2700" b="1" dirty="0" err="1">
                <a:solidFill>
                  <a:srgbClr val="002060"/>
                </a:solidFill>
              </a:rPr>
              <a:t>crescimento</a:t>
            </a:r>
            <a:r>
              <a:rPr lang="en-GB" sz="2700" b="1" dirty="0">
                <a:solidFill>
                  <a:srgbClr val="002060"/>
                </a:solidFill>
              </a:rPr>
              <a:t> </a:t>
            </a:r>
            <a:r>
              <a:rPr lang="en-GB" sz="2700" b="1" dirty="0" err="1">
                <a:solidFill>
                  <a:srgbClr val="002060"/>
                </a:solidFill>
              </a:rPr>
              <a:t>económico</a:t>
            </a:r>
            <a:r>
              <a:rPr lang="en-GB" sz="2700" b="1" dirty="0">
                <a:solidFill>
                  <a:srgbClr val="002060"/>
                </a:solidFill>
              </a:rPr>
              <a:t>, </a:t>
            </a:r>
            <a:r>
              <a:rPr lang="en-GB" sz="2700" b="1" dirty="0" err="1">
                <a:solidFill>
                  <a:srgbClr val="002060"/>
                </a:solidFill>
              </a:rPr>
              <a:t>favorecido</a:t>
            </a:r>
            <a:r>
              <a:rPr lang="en-GB" sz="2700" b="1" dirty="0">
                <a:solidFill>
                  <a:srgbClr val="002060"/>
                </a:solidFill>
              </a:rPr>
              <a:t> </a:t>
            </a:r>
            <a:r>
              <a:rPr lang="en-GB" sz="2700" b="1" dirty="0" err="1">
                <a:solidFill>
                  <a:srgbClr val="002060"/>
                </a:solidFill>
              </a:rPr>
              <a:t>pelo</a:t>
            </a:r>
            <a:r>
              <a:rPr lang="en-GB" sz="2700" b="1" dirty="0">
                <a:solidFill>
                  <a:srgbClr val="002060"/>
                </a:solidFill>
              </a:rPr>
              <a:t> livre </a:t>
            </a:r>
            <a:r>
              <a:rPr lang="en-GB" sz="2700" b="1" dirty="0" err="1">
                <a:solidFill>
                  <a:srgbClr val="002060"/>
                </a:solidFill>
              </a:rPr>
              <a:t>mercado</a:t>
            </a:r>
            <a:r>
              <a:rPr lang="en-GB" sz="2700" b="1" dirty="0">
                <a:solidFill>
                  <a:srgbClr val="002060"/>
                </a:solidFill>
              </a:rPr>
              <a:t>, </a:t>
            </a:r>
            <a:r>
              <a:rPr lang="en-GB" sz="2700" b="1" dirty="0" err="1">
                <a:solidFill>
                  <a:srgbClr val="002060"/>
                </a:solidFill>
              </a:rPr>
              <a:t>consegue</a:t>
            </a:r>
            <a:r>
              <a:rPr lang="en-GB" sz="2700" b="1" dirty="0">
                <a:solidFill>
                  <a:srgbClr val="002060"/>
                </a:solidFill>
              </a:rPr>
              <a:t> </a:t>
            </a:r>
            <a:r>
              <a:rPr lang="en-GB" sz="2700" b="1" dirty="0" err="1">
                <a:solidFill>
                  <a:srgbClr val="002060"/>
                </a:solidFill>
              </a:rPr>
              <a:t>por</a:t>
            </a:r>
            <a:r>
              <a:rPr lang="en-GB" sz="2700" b="1" dirty="0">
                <a:solidFill>
                  <a:srgbClr val="002060"/>
                </a:solidFill>
              </a:rPr>
              <a:t> </a:t>
            </a:r>
            <a:r>
              <a:rPr lang="en-GB" sz="2700" b="1" dirty="0" err="1">
                <a:solidFill>
                  <a:srgbClr val="002060"/>
                </a:solidFill>
              </a:rPr>
              <a:t>si</a:t>
            </a:r>
            <a:r>
              <a:rPr lang="en-GB" sz="2700" b="1" dirty="0">
                <a:solidFill>
                  <a:srgbClr val="002060"/>
                </a:solidFill>
              </a:rPr>
              <a:t> </a:t>
            </a:r>
            <a:r>
              <a:rPr lang="en-GB" sz="2700" b="1" dirty="0" err="1">
                <a:solidFill>
                  <a:srgbClr val="002060"/>
                </a:solidFill>
              </a:rPr>
              <a:t>mesmo</a:t>
            </a:r>
            <a:r>
              <a:rPr lang="en-GB" sz="2700" b="1" dirty="0">
                <a:solidFill>
                  <a:srgbClr val="002060"/>
                </a:solidFill>
              </a:rPr>
              <a:t> </a:t>
            </a:r>
            <a:r>
              <a:rPr lang="en-GB" sz="2700" b="1" dirty="0" err="1">
                <a:solidFill>
                  <a:srgbClr val="002060"/>
                </a:solidFill>
              </a:rPr>
              <a:t>produzir</a:t>
            </a:r>
            <a:r>
              <a:rPr lang="en-GB" sz="2700" b="1" dirty="0">
                <a:solidFill>
                  <a:srgbClr val="002060"/>
                </a:solidFill>
              </a:rPr>
              <a:t> </a:t>
            </a:r>
            <a:r>
              <a:rPr lang="en-GB" sz="2700" b="1" dirty="0" err="1">
                <a:solidFill>
                  <a:srgbClr val="002060"/>
                </a:solidFill>
              </a:rPr>
              <a:t>maior</a:t>
            </a:r>
            <a:r>
              <a:rPr lang="en-GB" sz="2700" b="1" dirty="0">
                <a:solidFill>
                  <a:srgbClr val="002060"/>
                </a:solidFill>
              </a:rPr>
              <a:t> </a:t>
            </a:r>
            <a:r>
              <a:rPr lang="en-GB" sz="2700" b="1" dirty="0" err="1">
                <a:solidFill>
                  <a:srgbClr val="002060"/>
                </a:solidFill>
              </a:rPr>
              <a:t>equidade</a:t>
            </a:r>
            <a:r>
              <a:rPr lang="en-GB" sz="2700" b="1" dirty="0">
                <a:solidFill>
                  <a:srgbClr val="002060"/>
                </a:solidFill>
              </a:rPr>
              <a:t> e </a:t>
            </a:r>
            <a:r>
              <a:rPr lang="en-GB" sz="2700" b="1" dirty="0" err="1">
                <a:solidFill>
                  <a:srgbClr val="002060"/>
                </a:solidFill>
              </a:rPr>
              <a:t>inclusão</a:t>
            </a:r>
            <a:r>
              <a:rPr lang="en-GB" sz="2700" b="1" dirty="0">
                <a:solidFill>
                  <a:srgbClr val="002060"/>
                </a:solidFill>
              </a:rPr>
              <a:t> social no </a:t>
            </a:r>
            <a:r>
              <a:rPr lang="en-GB" sz="2700" b="1" dirty="0" err="1">
                <a:solidFill>
                  <a:srgbClr val="002060"/>
                </a:solidFill>
              </a:rPr>
              <a:t>mundo</a:t>
            </a:r>
            <a:r>
              <a:rPr lang="en-GB" sz="2700" b="1" dirty="0">
                <a:solidFill>
                  <a:srgbClr val="002060"/>
                </a:solidFill>
              </a:rPr>
              <a:t>. </a:t>
            </a:r>
            <a:r>
              <a:rPr lang="en-GB" sz="2700" b="1" dirty="0" smtClean="0">
                <a:solidFill>
                  <a:srgbClr val="002060"/>
                </a:solidFill>
              </a:rPr>
              <a:t/>
            </a:r>
            <a:br>
              <a:rPr lang="en-GB" sz="2700" b="1" dirty="0" smtClean="0">
                <a:solidFill>
                  <a:srgbClr val="002060"/>
                </a:solidFill>
              </a:rPr>
            </a:br>
            <a:r>
              <a:rPr lang="en-GB" sz="2700" dirty="0">
                <a:solidFill>
                  <a:srgbClr val="002060"/>
                </a:solidFill>
              </a:rPr>
              <a:t/>
            </a:r>
            <a:br>
              <a:rPr lang="en-GB" sz="2700" dirty="0">
                <a:solidFill>
                  <a:srgbClr val="002060"/>
                </a:solidFill>
              </a:rPr>
            </a:br>
            <a:r>
              <a:rPr lang="en-GB" sz="2700" dirty="0" err="1">
                <a:solidFill>
                  <a:srgbClr val="002060"/>
                </a:solidFill>
              </a:rPr>
              <a:t>Esta</a:t>
            </a:r>
            <a:r>
              <a:rPr lang="en-GB" sz="2700" dirty="0">
                <a:solidFill>
                  <a:srgbClr val="002060"/>
                </a:solidFill>
              </a:rPr>
              <a:t> </a:t>
            </a:r>
            <a:r>
              <a:rPr lang="en-GB" sz="2700" dirty="0" err="1">
                <a:solidFill>
                  <a:srgbClr val="002060"/>
                </a:solidFill>
              </a:rPr>
              <a:t>opinião</a:t>
            </a:r>
            <a:r>
              <a:rPr lang="en-GB" sz="2700" dirty="0">
                <a:solidFill>
                  <a:srgbClr val="002060"/>
                </a:solidFill>
              </a:rPr>
              <a:t>, </a:t>
            </a:r>
            <a:r>
              <a:rPr lang="en-GB" sz="2700" dirty="0" err="1">
                <a:solidFill>
                  <a:srgbClr val="002060"/>
                </a:solidFill>
              </a:rPr>
              <a:t>que</a:t>
            </a:r>
            <a:r>
              <a:rPr lang="en-GB" sz="2700" dirty="0">
                <a:solidFill>
                  <a:srgbClr val="002060"/>
                </a:solidFill>
              </a:rPr>
              <a:t> </a:t>
            </a:r>
            <a:r>
              <a:rPr lang="en-GB" sz="2700" dirty="0" err="1">
                <a:solidFill>
                  <a:srgbClr val="002060"/>
                </a:solidFill>
              </a:rPr>
              <a:t>nunca</a:t>
            </a:r>
            <a:r>
              <a:rPr lang="en-GB" sz="2700" dirty="0">
                <a:solidFill>
                  <a:srgbClr val="002060"/>
                </a:solidFill>
              </a:rPr>
              <a:t> </a:t>
            </a:r>
            <a:r>
              <a:rPr lang="en-GB" sz="2700" dirty="0" err="1">
                <a:solidFill>
                  <a:srgbClr val="002060"/>
                </a:solidFill>
              </a:rPr>
              <a:t>foi</a:t>
            </a:r>
            <a:r>
              <a:rPr lang="en-GB" sz="2700" dirty="0">
                <a:solidFill>
                  <a:srgbClr val="002060"/>
                </a:solidFill>
              </a:rPr>
              <a:t> </a:t>
            </a:r>
            <a:r>
              <a:rPr lang="en-GB" sz="2700" dirty="0" err="1">
                <a:solidFill>
                  <a:srgbClr val="002060"/>
                </a:solidFill>
              </a:rPr>
              <a:t>confirmada</a:t>
            </a:r>
            <a:r>
              <a:rPr lang="en-GB" sz="2700" dirty="0">
                <a:solidFill>
                  <a:srgbClr val="002060"/>
                </a:solidFill>
              </a:rPr>
              <a:t> </a:t>
            </a:r>
            <a:r>
              <a:rPr lang="en-GB" sz="2700" dirty="0" err="1">
                <a:solidFill>
                  <a:srgbClr val="002060"/>
                </a:solidFill>
              </a:rPr>
              <a:t>pelos</a:t>
            </a:r>
            <a:r>
              <a:rPr lang="en-GB" sz="2700" dirty="0">
                <a:solidFill>
                  <a:srgbClr val="002060"/>
                </a:solidFill>
              </a:rPr>
              <a:t> </a:t>
            </a:r>
            <a:r>
              <a:rPr lang="en-GB" sz="2700" dirty="0" err="1">
                <a:solidFill>
                  <a:srgbClr val="002060"/>
                </a:solidFill>
              </a:rPr>
              <a:t>factos</a:t>
            </a:r>
            <a:r>
              <a:rPr lang="en-GB" sz="2700" dirty="0">
                <a:solidFill>
                  <a:srgbClr val="002060"/>
                </a:solidFill>
              </a:rPr>
              <a:t>, </a:t>
            </a:r>
            <a:r>
              <a:rPr lang="en-GB" sz="2700" dirty="0" err="1">
                <a:solidFill>
                  <a:srgbClr val="002060"/>
                </a:solidFill>
              </a:rPr>
              <a:t>exprime</a:t>
            </a:r>
            <a:r>
              <a:rPr lang="en-GB" sz="2700" dirty="0">
                <a:solidFill>
                  <a:srgbClr val="002060"/>
                </a:solidFill>
              </a:rPr>
              <a:t> </a:t>
            </a:r>
            <a:r>
              <a:rPr lang="en-GB" sz="2700" dirty="0" err="1">
                <a:solidFill>
                  <a:srgbClr val="002060"/>
                </a:solidFill>
              </a:rPr>
              <a:t>uma</a:t>
            </a:r>
            <a:r>
              <a:rPr lang="en-GB" sz="2700" dirty="0">
                <a:solidFill>
                  <a:srgbClr val="002060"/>
                </a:solidFill>
              </a:rPr>
              <a:t> </a:t>
            </a:r>
            <a:r>
              <a:rPr lang="en-GB" sz="2700" dirty="0" err="1" smtClean="0">
                <a:solidFill>
                  <a:srgbClr val="002060"/>
                </a:solidFill>
              </a:rPr>
              <a:t>confiança</a:t>
            </a:r>
            <a:r>
              <a:rPr lang="en-GB" sz="2700" dirty="0" smtClean="0">
                <a:solidFill>
                  <a:srgbClr val="002060"/>
                </a:solidFill>
              </a:rPr>
              <a:t> </a:t>
            </a:r>
            <a:r>
              <a:rPr lang="en-GB" sz="2700" dirty="0" err="1">
                <a:solidFill>
                  <a:srgbClr val="002060"/>
                </a:solidFill>
              </a:rPr>
              <a:t>vaga</a:t>
            </a:r>
            <a:r>
              <a:rPr lang="en-GB" sz="2700" dirty="0">
                <a:solidFill>
                  <a:srgbClr val="002060"/>
                </a:solidFill>
              </a:rPr>
              <a:t> e </a:t>
            </a:r>
            <a:r>
              <a:rPr lang="en-GB" sz="2700" dirty="0" err="1">
                <a:solidFill>
                  <a:srgbClr val="002060"/>
                </a:solidFill>
              </a:rPr>
              <a:t>ingénua</a:t>
            </a:r>
            <a:r>
              <a:rPr lang="en-GB" sz="2700" dirty="0">
                <a:solidFill>
                  <a:srgbClr val="002060"/>
                </a:solidFill>
              </a:rPr>
              <a:t> </a:t>
            </a:r>
            <a:r>
              <a:rPr lang="en-GB" sz="2700" dirty="0" err="1">
                <a:solidFill>
                  <a:srgbClr val="002060"/>
                </a:solidFill>
              </a:rPr>
              <a:t>na</a:t>
            </a:r>
            <a:r>
              <a:rPr lang="en-GB" sz="2700" dirty="0">
                <a:solidFill>
                  <a:srgbClr val="002060"/>
                </a:solidFill>
              </a:rPr>
              <a:t> </a:t>
            </a:r>
            <a:r>
              <a:rPr lang="en-GB" sz="2700" dirty="0" smtClean="0">
                <a:solidFill>
                  <a:srgbClr val="002060"/>
                </a:solidFill>
              </a:rPr>
              <a:t/>
            </a:r>
            <a:br>
              <a:rPr lang="en-GB" sz="2700" dirty="0" smtClean="0">
                <a:solidFill>
                  <a:srgbClr val="002060"/>
                </a:solidFill>
              </a:rPr>
            </a:br>
            <a:r>
              <a:rPr lang="en-GB" sz="2700" b="1" dirty="0" err="1" smtClean="0">
                <a:solidFill>
                  <a:srgbClr val="002060"/>
                </a:solidFill>
              </a:rPr>
              <a:t>bondade</a:t>
            </a:r>
            <a:r>
              <a:rPr lang="en-GB" sz="2700" b="1" dirty="0" smtClean="0">
                <a:solidFill>
                  <a:srgbClr val="002060"/>
                </a:solidFill>
              </a:rPr>
              <a:t> </a:t>
            </a:r>
            <a:r>
              <a:rPr lang="en-GB" sz="2700" b="1" dirty="0" err="1">
                <a:solidFill>
                  <a:srgbClr val="002060"/>
                </a:solidFill>
              </a:rPr>
              <a:t>daqueles</a:t>
            </a:r>
            <a:r>
              <a:rPr lang="en-GB" sz="2700" b="1" dirty="0">
                <a:solidFill>
                  <a:srgbClr val="002060"/>
                </a:solidFill>
              </a:rPr>
              <a:t> </a:t>
            </a:r>
            <a:r>
              <a:rPr lang="en-GB" sz="2700" b="1" dirty="0" err="1">
                <a:solidFill>
                  <a:srgbClr val="002060"/>
                </a:solidFill>
              </a:rPr>
              <a:t>que</a:t>
            </a:r>
            <a:r>
              <a:rPr lang="en-GB" sz="2700" b="1" dirty="0">
                <a:solidFill>
                  <a:srgbClr val="002060"/>
                </a:solidFill>
              </a:rPr>
              <a:t> </a:t>
            </a:r>
            <a:r>
              <a:rPr lang="en-GB" sz="2700" b="1" dirty="0" err="1">
                <a:solidFill>
                  <a:srgbClr val="002060"/>
                </a:solidFill>
              </a:rPr>
              <a:t>detêm</a:t>
            </a:r>
            <a:r>
              <a:rPr lang="en-GB" sz="2700" b="1" dirty="0">
                <a:solidFill>
                  <a:srgbClr val="002060"/>
                </a:solidFill>
              </a:rPr>
              <a:t> o </a:t>
            </a:r>
            <a:r>
              <a:rPr lang="en-GB" sz="2700" b="1" dirty="0" err="1">
                <a:solidFill>
                  <a:srgbClr val="002060"/>
                </a:solidFill>
              </a:rPr>
              <a:t>poder</a:t>
            </a:r>
            <a:r>
              <a:rPr lang="en-GB" sz="2700" b="1" dirty="0">
                <a:solidFill>
                  <a:srgbClr val="002060"/>
                </a:solidFill>
              </a:rPr>
              <a:t> </a:t>
            </a:r>
            <a:r>
              <a:rPr lang="en-GB" sz="2700" b="1" dirty="0" err="1">
                <a:solidFill>
                  <a:srgbClr val="002060"/>
                </a:solidFill>
              </a:rPr>
              <a:t>económico</a:t>
            </a:r>
            <a:r>
              <a:rPr lang="en-GB" sz="2700" b="1" dirty="0">
                <a:solidFill>
                  <a:srgbClr val="002060"/>
                </a:solidFill>
              </a:rPr>
              <a:t> </a:t>
            </a:r>
            <a:r>
              <a:rPr lang="en-GB" sz="2700" dirty="0">
                <a:solidFill>
                  <a:srgbClr val="002060"/>
                </a:solidFill>
              </a:rPr>
              <a:t>e </a:t>
            </a:r>
            <a:r>
              <a:rPr lang="en-GB" sz="2700" dirty="0" err="1">
                <a:solidFill>
                  <a:srgbClr val="002060"/>
                </a:solidFill>
              </a:rPr>
              <a:t>nos</a:t>
            </a:r>
            <a:r>
              <a:rPr lang="en-GB" sz="2700" dirty="0">
                <a:solidFill>
                  <a:srgbClr val="002060"/>
                </a:solidFill>
              </a:rPr>
              <a:t> </a:t>
            </a:r>
            <a:r>
              <a:rPr lang="en-GB" sz="2700" b="1" dirty="0" err="1">
                <a:solidFill>
                  <a:srgbClr val="002060"/>
                </a:solidFill>
              </a:rPr>
              <a:t>mecanismos</a:t>
            </a:r>
            <a:r>
              <a:rPr lang="en-GB" sz="2700" b="1" dirty="0">
                <a:solidFill>
                  <a:srgbClr val="002060"/>
                </a:solidFill>
              </a:rPr>
              <a:t> </a:t>
            </a:r>
            <a:r>
              <a:rPr lang="en-GB" sz="2700" b="1" dirty="0" err="1">
                <a:solidFill>
                  <a:srgbClr val="002060"/>
                </a:solidFill>
              </a:rPr>
              <a:t>sacralizados</a:t>
            </a:r>
            <a:r>
              <a:rPr lang="en-GB" sz="2700" b="1" dirty="0">
                <a:solidFill>
                  <a:srgbClr val="002060"/>
                </a:solidFill>
              </a:rPr>
              <a:t> do </a:t>
            </a:r>
            <a:r>
              <a:rPr lang="en-GB" sz="2700" b="1" dirty="0" err="1">
                <a:solidFill>
                  <a:srgbClr val="002060"/>
                </a:solidFill>
              </a:rPr>
              <a:t>sistema</a:t>
            </a:r>
            <a:r>
              <a:rPr lang="en-GB" sz="2700" b="1" dirty="0">
                <a:solidFill>
                  <a:srgbClr val="002060"/>
                </a:solidFill>
              </a:rPr>
              <a:t> </a:t>
            </a:r>
            <a:r>
              <a:rPr lang="en-GB" sz="2700" b="1" dirty="0" err="1">
                <a:solidFill>
                  <a:srgbClr val="002060"/>
                </a:solidFill>
              </a:rPr>
              <a:t>económico</a:t>
            </a:r>
            <a:r>
              <a:rPr lang="en-GB" sz="2700" b="1" dirty="0">
                <a:solidFill>
                  <a:srgbClr val="002060"/>
                </a:solidFill>
              </a:rPr>
              <a:t> </a:t>
            </a:r>
            <a:r>
              <a:rPr lang="en-GB" sz="2700" b="1" dirty="0" err="1">
                <a:solidFill>
                  <a:srgbClr val="002060"/>
                </a:solidFill>
              </a:rPr>
              <a:t>reinante</a:t>
            </a:r>
            <a:r>
              <a:rPr lang="en-GB" sz="2700" b="1" dirty="0">
                <a:solidFill>
                  <a:prstClr val="black"/>
                </a:solidFill>
              </a:rPr>
              <a:t>. </a:t>
            </a:r>
            <a:r>
              <a:rPr lang="en-GB" sz="2700" dirty="0">
                <a:solidFill>
                  <a:prstClr val="black"/>
                </a:solidFill>
              </a:rPr>
              <a:t/>
            </a:r>
            <a:br>
              <a:rPr lang="en-GB" sz="2700" dirty="0">
                <a:solidFill>
                  <a:prstClr val="black"/>
                </a:solidFill>
              </a:rPr>
            </a:br>
            <a:r>
              <a:rPr lang="en-GB" sz="2700" dirty="0" smtClean="0">
                <a:solidFill>
                  <a:prstClr val="black"/>
                </a:solidFill>
              </a:rPr>
              <a:t/>
            </a:r>
            <a:br>
              <a:rPr lang="en-GB" sz="2700" dirty="0" smtClean="0">
                <a:solidFill>
                  <a:prstClr val="black"/>
                </a:solidFill>
              </a:rPr>
            </a:br>
            <a:r>
              <a:rPr lang="en-GB" sz="2700" b="1" dirty="0" err="1" smtClean="0">
                <a:solidFill>
                  <a:srgbClr val="FF0000"/>
                </a:solidFill>
              </a:rPr>
              <a:t>Entretanto</a:t>
            </a:r>
            <a:r>
              <a:rPr lang="en-GB" sz="2700" b="1" dirty="0">
                <a:solidFill>
                  <a:srgbClr val="FF0000"/>
                </a:solidFill>
              </a:rPr>
              <a:t>, </a:t>
            </a:r>
            <a:r>
              <a:rPr lang="en-GB" sz="2700" b="1" dirty="0" err="1">
                <a:solidFill>
                  <a:srgbClr val="FF0000"/>
                </a:solidFill>
              </a:rPr>
              <a:t>os</a:t>
            </a:r>
            <a:r>
              <a:rPr lang="en-GB" sz="2700" b="1" dirty="0">
                <a:solidFill>
                  <a:srgbClr val="FF0000"/>
                </a:solidFill>
              </a:rPr>
              <a:t> </a:t>
            </a:r>
            <a:r>
              <a:rPr lang="en-GB" sz="2700" b="1" dirty="0" err="1">
                <a:solidFill>
                  <a:srgbClr val="FF0000"/>
                </a:solidFill>
              </a:rPr>
              <a:t>excluídos</a:t>
            </a:r>
            <a:r>
              <a:rPr lang="en-GB" sz="2700" b="1" dirty="0">
                <a:solidFill>
                  <a:srgbClr val="FF0000"/>
                </a:solidFill>
              </a:rPr>
              <a:t> </a:t>
            </a:r>
            <a:r>
              <a:rPr lang="en-GB" sz="2700" b="1" dirty="0" err="1">
                <a:solidFill>
                  <a:srgbClr val="FF0000"/>
                </a:solidFill>
              </a:rPr>
              <a:t>continuam</a:t>
            </a:r>
            <a:r>
              <a:rPr lang="en-GB" sz="2700" b="1" dirty="0">
                <a:solidFill>
                  <a:srgbClr val="FF0000"/>
                </a:solidFill>
              </a:rPr>
              <a:t> a </a:t>
            </a:r>
            <a:r>
              <a:rPr lang="en-GB" sz="2700" b="1" dirty="0" err="1">
                <a:solidFill>
                  <a:srgbClr val="FF0000"/>
                </a:solidFill>
              </a:rPr>
              <a:t>esperar</a:t>
            </a:r>
            <a:r>
              <a:rPr lang="en-GB" sz="2700" dirty="0">
                <a:solidFill>
                  <a:prstClr val="black"/>
                </a:solidFill>
              </a:rPr>
              <a:t>. (EG, 54)</a:t>
            </a:r>
            <a:endParaRPr lang="en-US" sz="2700" dirty="0">
              <a:solidFill>
                <a:srgbClr val="002060"/>
              </a:solidFill>
            </a:endParaRPr>
          </a:p>
          <a:p>
            <a:pPr lvl="0"/>
            <a:endParaRPr lang="en-US" sz="27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71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203548" y="332656"/>
            <a:ext cx="8712968" cy="57554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rgbClr val="002060"/>
                </a:solidFill>
              </a:rPr>
              <a:t>o </a:t>
            </a:r>
            <a:r>
              <a:rPr lang="en-GB" sz="2600" b="1" dirty="0" err="1">
                <a:solidFill>
                  <a:srgbClr val="002060"/>
                </a:solidFill>
              </a:rPr>
              <a:t>sistema</a:t>
            </a:r>
            <a:r>
              <a:rPr lang="en-GB" sz="2600" b="1" dirty="0">
                <a:solidFill>
                  <a:srgbClr val="002060"/>
                </a:solidFill>
              </a:rPr>
              <a:t> social e </a:t>
            </a:r>
            <a:r>
              <a:rPr lang="en-GB" sz="2600" b="1" dirty="0" err="1">
                <a:solidFill>
                  <a:srgbClr val="002060"/>
                </a:solidFill>
              </a:rPr>
              <a:t>económico</a:t>
            </a:r>
            <a:r>
              <a:rPr lang="en-GB" sz="2600" b="1" dirty="0">
                <a:solidFill>
                  <a:srgbClr val="002060"/>
                </a:solidFill>
              </a:rPr>
              <a:t> </a:t>
            </a:r>
            <a:r>
              <a:rPr lang="en-GB" sz="2600" dirty="0">
                <a:solidFill>
                  <a:srgbClr val="002060"/>
                </a:solidFill>
              </a:rPr>
              <a:t>é </a:t>
            </a:r>
            <a:r>
              <a:rPr lang="en-GB" sz="2600" b="1" dirty="0" err="1">
                <a:solidFill>
                  <a:srgbClr val="C00000"/>
                </a:solidFill>
              </a:rPr>
              <a:t>injusto</a:t>
            </a:r>
            <a:r>
              <a:rPr lang="en-GB" sz="2600" b="1" dirty="0">
                <a:solidFill>
                  <a:srgbClr val="C00000"/>
                </a:solidFill>
              </a:rPr>
              <a:t> </a:t>
            </a:r>
            <a:r>
              <a:rPr lang="en-GB" sz="2600" b="1" dirty="0" err="1">
                <a:solidFill>
                  <a:srgbClr val="C00000"/>
                </a:solidFill>
              </a:rPr>
              <a:t>na</a:t>
            </a:r>
            <a:r>
              <a:rPr lang="en-GB" sz="2600" b="1" dirty="0">
                <a:solidFill>
                  <a:srgbClr val="C00000"/>
                </a:solidFill>
              </a:rPr>
              <a:t> </a:t>
            </a:r>
            <a:r>
              <a:rPr lang="en-GB" sz="2600" b="1" dirty="0" err="1">
                <a:solidFill>
                  <a:srgbClr val="C00000"/>
                </a:solidFill>
              </a:rPr>
              <a:t>sua</a:t>
            </a:r>
            <a:r>
              <a:rPr lang="en-GB" sz="2600" b="1" dirty="0">
                <a:solidFill>
                  <a:srgbClr val="C00000"/>
                </a:solidFill>
              </a:rPr>
              <a:t> </a:t>
            </a:r>
            <a:r>
              <a:rPr lang="en-GB" sz="2600" b="1" dirty="0" err="1">
                <a:solidFill>
                  <a:srgbClr val="C00000"/>
                </a:solidFill>
              </a:rPr>
              <a:t>raiz</a:t>
            </a:r>
            <a:r>
              <a:rPr lang="en-GB" sz="2600" dirty="0">
                <a:solidFill>
                  <a:srgbClr val="002060"/>
                </a:solidFill>
              </a:rPr>
              <a:t>. </a:t>
            </a:r>
            <a:r>
              <a:rPr lang="en-US" sz="2600" dirty="0" smtClean="0">
                <a:solidFill>
                  <a:srgbClr val="002060"/>
                </a:solidFill>
              </a:rPr>
              <a:t>(</a:t>
            </a:r>
            <a:r>
              <a:rPr lang="en-GB" sz="2600" dirty="0">
                <a:solidFill>
                  <a:srgbClr val="002060"/>
                </a:solidFill>
              </a:rPr>
              <a:t>Ver </a:t>
            </a:r>
            <a:r>
              <a:rPr lang="en-US" sz="2600" dirty="0" smtClean="0">
                <a:solidFill>
                  <a:srgbClr val="002060"/>
                </a:solidFill>
              </a:rPr>
              <a:t>EG</a:t>
            </a:r>
            <a:r>
              <a:rPr lang="en-US" sz="2600" dirty="0">
                <a:solidFill>
                  <a:srgbClr val="002060"/>
                </a:solidFill>
              </a:rPr>
              <a:t>, </a:t>
            </a:r>
            <a:r>
              <a:rPr lang="en-US" sz="2600" dirty="0" smtClean="0">
                <a:solidFill>
                  <a:srgbClr val="002060"/>
                </a:solidFill>
              </a:rPr>
              <a:t>59); 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600" dirty="0" smtClean="0">
                <a:solidFill>
                  <a:srgbClr val="002060"/>
                </a:solidFill>
              </a:rPr>
              <a:t>Enquanto </a:t>
            </a:r>
            <a:r>
              <a:rPr lang="pt-PT" sz="2600" b="1" dirty="0">
                <a:solidFill>
                  <a:srgbClr val="002060"/>
                </a:solidFill>
              </a:rPr>
              <a:t>os lucros de poucos crescem exponencialmente</a:t>
            </a:r>
            <a:r>
              <a:rPr lang="pt-PT" sz="2600" dirty="0">
                <a:solidFill>
                  <a:srgbClr val="002060"/>
                </a:solidFill>
              </a:rPr>
              <a:t>, </a:t>
            </a:r>
            <a:r>
              <a:rPr lang="pt-PT" sz="2600" b="1" dirty="0">
                <a:solidFill>
                  <a:srgbClr val="002060"/>
                </a:solidFill>
              </a:rPr>
              <a:t>os da maioria situam-se cada vez mais longe </a:t>
            </a:r>
            <a:r>
              <a:rPr lang="pt-PT" sz="2600" dirty="0">
                <a:solidFill>
                  <a:srgbClr val="002060"/>
                </a:solidFill>
              </a:rPr>
              <a:t>do bem-estar daquela minoria fe­liz. </a:t>
            </a:r>
            <a:endParaRPr lang="pt-PT" sz="2600" dirty="0" smtClean="0">
              <a:solidFill>
                <a:srgbClr val="002060"/>
              </a:solidFill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600" dirty="0" smtClean="0">
                <a:solidFill>
                  <a:srgbClr val="002060"/>
                </a:solidFill>
              </a:rPr>
              <a:t>Tal </a:t>
            </a:r>
            <a:r>
              <a:rPr lang="pt-PT" sz="2600" dirty="0">
                <a:solidFill>
                  <a:srgbClr val="002060"/>
                </a:solidFill>
              </a:rPr>
              <a:t>desequilíbrio provém de</a:t>
            </a:r>
            <a:r>
              <a:rPr lang="pt-PT" sz="2600" dirty="0"/>
              <a:t> </a:t>
            </a:r>
            <a:r>
              <a:rPr lang="pt-PT" sz="2600" b="1" dirty="0">
                <a:solidFill>
                  <a:srgbClr val="C00000"/>
                </a:solidFill>
              </a:rPr>
              <a:t>ideologias que defendem a autonomia absoluta dos mercados e </a:t>
            </a:r>
            <a:r>
              <a:rPr lang="pt-PT" sz="2600" b="1" dirty="0" smtClean="0">
                <a:solidFill>
                  <a:srgbClr val="C00000"/>
                </a:solidFill>
              </a:rPr>
              <a:t/>
            </a:r>
            <a:br>
              <a:rPr lang="pt-PT" sz="2600" b="1" dirty="0" smtClean="0">
                <a:solidFill>
                  <a:srgbClr val="C00000"/>
                </a:solidFill>
              </a:rPr>
            </a:br>
            <a:r>
              <a:rPr lang="pt-PT" sz="2600" b="1" dirty="0" smtClean="0">
                <a:solidFill>
                  <a:srgbClr val="C00000"/>
                </a:solidFill>
              </a:rPr>
              <a:t>a </a:t>
            </a:r>
            <a:r>
              <a:rPr lang="pt-PT" sz="2600" b="1" dirty="0">
                <a:solidFill>
                  <a:srgbClr val="C00000"/>
                </a:solidFill>
              </a:rPr>
              <a:t>especulação financeira.</a:t>
            </a:r>
            <a:r>
              <a:rPr lang="pt-PT" sz="2600" dirty="0"/>
              <a:t> </a:t>
            </a:r>
            <a:r>
              <a:rPr lang="pt-PT" sz="2600" dirty="0" smtClean="0"/>
              <a:t/>
            </a:r>
            <a:br>
              <a:rPr lang="pt-PT" sz="2600" dirty="0" smtClean="0"/>
            </a:br>
            <a:r>
              <a:rPr lang="pt-PT" sz="2600" dirty="0" smtClean="0">
                <a:solidFill>
                  <a:srgbClr val="002060"/>
                </a:solidFill>
              </a:rPr>
              <a:t>Por </a:t>
            </a:r>
            <a:r>
              <a:rPr lang="pt-PT" sz="2600" dirty="0">
                <a:solidFill>
                  <a:srgbClr val="002060"/>
                </a:solidFill>
              </a:rPr>
              <a:t>isso, </a:t>
            </a:r>
            <a:r>
              <a:rPr lang="pt-PT" sz="2600" b="1" dirty="0">
                <a:solidFill>
                  <a:srgbClr val="C00000"/>
                </a:solidFill>
              </a:rPr>
              <a:t>negam o di­reito de controle dos Estados</a:t>
            </a:r>
            <a:r>
              <a:rPr lang="pt-PT" sz="2600" dirty="0">
                <a:solidFill>
                  <a:srgbClr val="002060"/>
                </a:solidFill>
              </a:rPr>
              <a:t>, encarregados de </a:t>
            </a:r>
            <a:r>
              <a:rPr lang="pt-PT" sz="2600" dirty="0" smtClean="0">
                <a:solidFill>
                  <a:srgbClr val="002060"/>
                </a:solidFill>
              </a:rPr>
              <a:t>velar </a:t>
            </a:r>
            <a:r>
              <a:rPr lang="pt-PT" sz="2600" dirty="0">
                <a:solidFill>
                  <a:srgbClr val="002060"/>
                </a:solidFill>
              </a:rPr>
              <a:t>pela tutela do bem comum. </a:t>
            </a:r>
            <a:r>
              <a:rPr lang="pt-PT" sz="2600" dirty="0" smtClean="0">
                <a:solidFill>
                  <a:srgbClr val="002060"/>
                </a:solidFill>
              </a:rPr>
              <a:t>(</a:t>
            </a:r>
            <a:r>
              <a:rPr lang="en-GB" sz="2600" dirty="0">
                <a:solidFill>
                  <a:srgbClr val="002060"/>
                </a:solidFill>
              </a:rPr>
              <a:t>Ver </a:t>
            </a:r>
            <a:r>
              <a:rPr lang="pt-PT" sz="2600" dirty="0" smtClean="0">
                <a:solidFill>
                  <a:srgbClr val="002060"/>
                </a:solidFill>
              </a:rPr>
              <a:t>EG</a:t>
            </a:r>
            <a:r>
              <a:rPr lang="pt-PT" sz="2600" dirty="0" smtClean="0">
                <a:solidFill>
                  <a:srgbClr val="002060"/>
                </a:solidFill>
              </a:rPr>
              <a:t>, 56)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b="1" dirty="0" err="1">
                <a:solidFill>
                  <a:srgbClr val="C00000"/>
                </a:solidFill>
              </a:rPr>
              <a:t>Não</a:t>
            </a:r>
            <a:r>
              <a:rPr lang="en-GB" sz="2600" b="1" dirty="0">
                <a:solidFill>
                  <a:srgbClr val="C00000"/>
                </a:solidFill>
              </a:rPr>
              <a:t> </a:t>
            </a:r>
            <a:r>
              <a:rPr lang="en-GB" sz="2600" b="1" dirty="0" err="1">
                <a:solidFill>
                  <a:srgbClr val="C00000"/>
                </a:solidFill>
              </a:rPr>
              <a:t>podemos</a:t>
            </a:r>
            <a:r>
              <a:rPr lang="en-GB" sz="2600" b="1" dirty="0">
                <a:solidFill>
                  <a:srgbClr val="C00000"/>
                </a:solidFill>
              </a:rPr>
              <a:t> </a:t>
            </a:r>
            <a:r>
              <a:rPr lang="en-GB" sz="2600" b="1" dirty="0" err="1">
                <a:solidFill>
                  <a:srgbClr val="C00000"/>
                </a:solidFill>
              </a:rPr>
              <a:t>mais</a:t>
            </a:r>
            <a:r>
              <a:rPr lang="en-GB" sz="2600" b="1" dirty="0">
                <a:solidFill>
                  <a:srgbClr val="C00000"/>
                </a:solidFill>
              </a:rPr>
              <a:t> </a:t>
            </a:r>
            <a:r>
              <a:rPr lang="en-GB" sz="2600" b="1" dirty="0" err="1">
                <a:solidFill>
                  <a:srgbClr val="C00000"/>
                </a:solidFill>
              </a:rPr>
              <a:t>confiar</a:t>
            </a:r>
            <a:r>
              <a:rPr lang="en-GB" sz="2600" b="1" dirty="0">
                <a:solidFill>
                  <a:srgbClr val="C00000"/>
                </a:solidFill>
              </a:rPr>
              <a:t> </a:t>
            </a:r>
            <a:r>
              <a:rPr lang="en-GB" sz="2600" b="1" dirty="0" err="1">
                <a:solidFill>
                  <a:srgbClr val="C00000"/>
                </a:solidFill>
              </a:rPr>
              <a:t>nas</a:t>
            </a:r>
            <a:r>
              <a:rPr lang="en-GB" sz="2600" b="1" dirty="0">
                <a:solidFill>
                  <a:srgbClr val="C00000"/>
                </a:solidFill>
              </a:rPr>
              <a:t> </a:t>
            </a:r>
            <a:r>
              <a:rPr lang="en-GB" sz="2600" b="1" dirty="0" err="1">
                <a:solidFill>
                  <a:srgbClr val="C00000"/>
                </a:solidFill>
              </a:rPr>
              <a:t>forças</a:t>
            </a:r>
            <a:r>
              <a:rPr lang="en-GB" sz="2600" b="1" dirty="0">
                <a:solidFill>
                  <a:srgbClr val="C00000"/>
                </a:solidFill>
              </a:rPr>
              <a:t> </a:t>
            </a:r>
            <a:r>
              <a:rPr lang="en-GB" sz="2600" b="1" dirty="0" err="1">
                <a:solidFill>
                  <a:srgbClr val="C00000"/>
                </a:solidFill>
              </a:rPr>
              <a:t>cegas</a:t>
            </a:r>
            <a:r>
              <a:rPr lang="en-GB" sz="2600" b="1" dirty="0">
                <a:solidFill>
                  <a:srgbClr val="C00000"/>
                </a:solidFill>
              </a:rPr>
              <a:t> e </a:t>
            </a:r>
            <a:r>
              <a:rPr lang="en-GB" sz="2600" b="1" dirty="0" err="1">
                <a:solidFill>
                  <a:srgbClr val="C00000"/>
                </a:solidFill>
              </a:rPr>
              <a:t>na</a:t>
            </a:r>
            <a:r>
              <a:rPr lang="en-GB" sz="2600" b="1" dirty="0">
                <a:solidFill>
                  <a:srgbClr val="C00000"/>
                </a:solidFill>
              </a:rPr>
              <a:t> </a:t>
            </a:r>
            <a:r>
              <a:rPr lang="en-GB" sz="2600" b="1" dirty="0" err="1">
                <a:solidFill>
                  <a:srgbClr val="C00000"/>
                </a:solidFill>
              </a:rPr>
              <a:t>mão</a:t>
            </a:r>
            <a:r>
              <a:rPr lang="en-GB" sz="2600" b="1" dirty="0">
                <a:solidFill>
                  <a:srgbClr val="C00000"/>
                </a:solidFill>
              </a:rPr>
              <a:t> </a:t>
            </a:r>
            <a:r>
              <a:rPr lang="en-GB" sz="2600" b="1" dirty="0" err="1">
                <a:solidFill>
                  <a:srgbClr val="C00000"/>
                </a:solidFill>
              </a:rPr>
              <a:t>invisível</a:t>
            </a:r>
            <a:r>
              <a:rPr lang="en-GB" sz="2600" b="1" dirty="0">
                <a:solidFill>
                  <a:srgbClr val="C00000"/>
                </a:solidFill>
              </a:rPr>
              <a:t> do </a:t>
            </a:r>
            <a:r>
              <a:rPr lang="en-GB" sz="2600" b="1" dirty="0" err="1">
                <a:solidFill>
                  <a:srgbClr val="C00000"/>
                </a:solidFill>
              </a:rPr>
              <a:t>mercado</a:t>
            </a:r>
            <a:r>
              <a:rPr lang="en-GB" sz="2600" b="1" dirty="0">
                <a:solidFill>
                  <a:srgbClr val="C00000"/>
                </a:solidFill>
              </a:rPr>
              <a:t>. </a:t>
            </a:r>
            <a:r>
              <a:rPr lang="en-GB" sz="2600" dirty="0">
                <a:solidFill>
                  <a:srgbClr val="002060"/>
                </a:solidFill>
              </a:rPr>
              <a:t>(Ver EG</a:t>
            </a:r>
            <a:r>
              <a:rPr lang="en-GB" sz="2600" dirty="0">
                <a:solidFill>
                  <a:srgbClr val="002060"/>
                </a:solidFill>
              </a:rPr>
              <a:t>, 204</a:t>
            </a:r>
            <a:r>
              <a:rPr lang="en-GB" sz="2600" dirty="0" smtClean="0">
                <a:solidFill>
                  <a:srgbClr val="002060"/>
                </a:solidFill>
              </a:rPr>
              <a:t>)</a:t>
            </a:r>
            <a:endParaRPr lang="en-US"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89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72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316360" y="404664"/>
            <a:ext cx="8568952" cy="6001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600" dirty="0" smtClean="0">
                <a:solidFill>
                  <a:srgbClr val="002060"/>
                </a:solidFill>
              </a:rPr>
              <a:t>A </a:t>
            </a:r>
            <a:r>
              <a:rPr lang="pt-PT" sz="2600" dirty="0">
                <a:solidFill>
                  <a:srgbClr val="002060"/>
                </a:solidFill>
              </a:rPr>
              <a:t>ambição do </a:t>
            </a:r>
            <a:r>
              <a:rPr lang="pt-PT" sz="2600" b="1" dirty="0">
                <a:solidFill>
                  <a:srgbClr val="C00000"/>
                </a:solidFill>
              </a:rPr>
              <a:t>poder</a:t>
            </a:r>
            <a:r>
              <a:rPr lang="pt-PT" sz="2600" dirty="0">
                <a:solidFill>
                  <a:srgbClr val="002060"/>
                </a:solidFill>
              </a:rPr>
              <a:t> e do </a:t>
            </a:r>
            <a:r>
              <a:rPr lang="pt-PT" sz="2600" b="1" dirty="0">
                <a:solidFill>
                  <a:srgbClr val="C00000"/>
                </a:solidFill>
              </a:rPr>
              <a:t>ter</a:t>
            </a:r>
            <a:r>
              <a:rPr lang="pt-PT" sz="2600" dirty="0">
                <a:solidFill>
                  <a:srgbClr val="002060"/>
                </a:solidFill>
              </a:rPr>
              <a:t> não conhece limites. </a:t>
            </a:r>
            <a:r>
              <a:rPr lang="pt-PT" sz="2600" dirty="0" smtClean="0">
                <a:solidFill>
                  <a:srgbClr val="002060"/>
                </a:solidFill>
              </a:rPr>
              <a:t>(</a:t>
            </a:r>
            <a:r>
              <a:rPr lang="en-GB" sz="2600" dirty="0">
                <a:solidFill>
                  <a:srgbClr val="002060"/>
                </a:solidFill>
              </a:rPr>
              <a:t>Ver </a:t>
            </a:r>
            <a:r>
              <a:rPr lang="pt-PT" sz="2600" dirty="0" smtClean="0">
                <a:solidFill>
                  <a:srgbClr val="002060"/>
                </a:solidFill>
              </a:rPr>
              <a:t>EG</a:t>
            </a:r>
            <a:r>
              <a:rPr lang="pt-PT" sz="2600" dirty="0">
                <a:solidFill>
                  <a:srgbClr val="002060"/>
                </a:solidFill>
              </a:rPr>
              <a:t>, 56)</a:t>
            </a:r>
            <a:endParaRPr lang="en-US" sz="2600" i="1" dirty="0">
              <a:solidFill>
                <a:srgbClr val="002060"/>
              </a:solidFill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600" dirty="0">
                <a:solidFill>
                  <a:srgbClr val="002060"/>
                </a:solidFill>
              </a:rPr>
              <a:t>A </a:t>
            </a:r>
            <a:r>
              <a:rPr lang="pt-PT" sz="2600" b="1" dirty="0">
                <a:solidFill>
                  <a:srgbClr val="C00000"/>
                </a:solidFill>
              </a:rPr>
              <a:t>crise mundial</a:t>
            </a:r>
            <a:r>
              <a:rPr lang="pt-PT" sz="2600" dirty="0">
                <a:solidFill>
                  <a:srgbClr val="002060"/>
                </a:solidFill>
              </a:rPr>
              <a:t>, que acomete as finanças e a economia, põe a descoberto os seus próprios desequilíbrios e sobretudo </a:t>
            </a:r>
            <a:r>
              <a:rPr lang="pt-PT" sz="2600" dirty="0" smtClean="0">
                <a:solidFill>
                  <a:srgbClr val="002060"/>
                </a:solidFill>
              </a:rPr>
              <a:t/>
            </a:r>
            <a:br>
              <a:rPr lang="pt-PT" sz="2600" dirty="0" smtClean="0">
                <a:solidFill>
                  <a:srgbClr val="002060"/>
                </a:solidFill>
              </a:rPr>
            </a:br>
            <a:r>
              <a:rPr lang="pt-PT" sz="2600" b="1" dirty="0" smtClean="0">
                <a:solidFill>
                  <a:srgbClr val="C00000"/>
                </a:solidFill>
              </a:rPr>
              <a:t>a</a:t>
            </a:r>
            <a:r>
              <a:rPr lang="pt-PT" sz="2600" dirty="0" smtClean="0">
                <a:solidFill>
                  <a:srgbClr val="002060"/>
                </a:solidFill>
              </a:rPr>
              <a:t> </a:t>
            </a:r>
            <a:r>
              <a:rPr lang="pt-PT" sz="2600" b="1" dirty="0">
                <a:solidFill>
                  <a:srgbClr val="C00000"/>
                </a:solidFill>
              </a:rPr>
              <a:t>grave carência de uma orientação antropológica </a:t>
            </a:r>
            <a:r>
              <a:rPr lang="pt-PT" sz="2600" dirty="0">
                <a:solidFill>
                  <a:srgbClr val="002060"/>
                </a:solidFill>
              </a:rPr>
              <a:t>que </a:t>
            </a:r>
            <a:r>
              <a:rPr lang="pt-PT" sz="2600" b="1" dirty="0">
                <a:solidFill>
                  <a:srgbClr val="C00000"/>
                </a:solidFill>
              </a:rPr>
              <a:t>reduz o ser humano </a:t>
            </a:r>
            <a:r>
              <a:rPr lang="pt-PT" sz="2600" dirty="0">
                <a:solidFill>
                  <a:srgbClr val="002060"/>
                </a:solidFill>
              </a:rPr>
              <a:t>apenas a uma das suas necessidades: o </a:t>
            </a:r>
            <a:r>
              <a:rPr lang="pt-PT" sz="2600" b="1" dirty="0">
                <a:solidFill>
                  <a:srgbClr val="C00000"/>
                </a:solidFill>
              </a:rPr>
              <a:t>consumo</a:t>
            </a:r>
            <a:r>
              <a:rPr lang="pt-PT" sz="2600" dirty="0">
                <a:solidFill>
                  <a:srgbClr val="002060"/>
                </a:solidFill>
              </a:rPr>
              <a:t>. </a:t>
            </a:r>
            <a:r>
              <a:rPr lang="pt-PT" sz="2600" dirty="0" smtClean="0">
                <a:solidFill>
                  <a:srgbClr val="002060"/>
                </a:solidFill>
              </a:rPr>
              <a:t>(</a:t>
            </a:r>
            <a:r>
              <a:rPr lang="en-GB" sz="2600" dirty="0">
                <a:solidFill>
                  <a:srgbClr val="002060"/>
                </a:solidFill>
              </a:rPr>
              <a:t>Ver </a:t>
            </a:r>
            <a:r>
              <a:rPr lang="pt-PT" sz="2600" dirty="0" smtClean="0">
                <a:solidFill>
                  <a:srgbClr val="002060"/>
                </a:solidFill>
              </a:rPr>
              <a:t>EG</a:t>
            </a:r>
            <a:r>
              <a:rPr lang="pt-PT" sz="2600" dirty="0">
                <a:solidFill>
                  <a:srgbClr val="002060"/>
                </a:solidFill>
              </a:rPr>
              <a:t>, 55)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600" dirty="0">
                <a:solidFill>
                  <a:srgbClr val="002060"/>
                </a:solidFill>
              </a:rPr>
              <a:t>A </a:t>
            </a:r>
            <a:r>
              <a:rPr lang="en-GB" sz="2600" b="1" u="heavy" dirty="0">
                <a:solidFill>
                  <a:srgbClr val="C00000"/>
                </a:solidFill>
              </a:rPr>
              <a:t>posse </a:t>
            </a:r>
            <a:r>
              <a:rPr lang="en-GB" sz="2600" b="1" u="heavy" dirty="0" err="1">
                <a:solidFill>
                  <a:srgbClr val="C00000"/>
                </a:solidFill>
              </a:rPr>
              <a:t>privada</a:t>
            </a:r>
            <a:r>
              <a:rPr lang="en-GB" sz="2600" b="1" u="heavy" dirty="0">
                <a:solidFill>
                  <a:srgbClr val="C00000"/>
                </a:solidFill>
              </a:rPr>
              <a:t> dos bens</a:t>
            </a:r>
            <a:r>
              <a:rPr lang="en-GB" sz="2600" b="1" u="sng" dirty="0">
                <a:solidFill>
                  <a:srgbClr val="C00000"/>
                </a:solidFill>
              </a:rPr>
              <a:t> </a:t>
            </a:r>
            <a:r>
              <a:rPr lang="en-GB" sz="2600" dirty="0" err="1">
                <a:solidFill>
                  <a:srgbClr val="002060"/>
                </a:solidFill>
              </a:rPr>
              <a:t>justifica</a:t>
            </a:r>
            <a:r>
              <a:rPr lang="en-GB" sz="2600" dirty="0">
                <a:solidFill>
                  <a:srgbClr val="002060"/>
                </a:solidFill>
              </a:rPr>
              <a:t>-se para </a:t>
            </a:r>
            <a:r>
              <a:rPr lang="en-GB" sz="2600" dirty="0" smtClean="0">
                <a:solidFill>
                  <a:srgbClr val="002060"/>
                </a:solidFill>
              </a:rPr>
              <a:t/>
            </a:r>
            <a:br>
              <a:rPr lang="en-GB" sz="2600" dirty="0" smtClean="0">
                <a:solidFill>
                  <a:srgbClr val="002060"/>
                </a:solidFill>
              </a:rPr>
            </a:br>
            <a:r>
              <a:rPr lang="en-GB" sz="2600" b="1" dirty="0" err="1" smtClean="0">
                <a:solidFill>
                  <a:srgbClr val="C00000"/>
                </a:solidFill>
              </a:rPr>
              <a:t>cuidar</a:t>
            </a:r>
            <a:r>
              <a:rPr lang="en-GB" sz="2600" b="1" dirty="0" smtClean="0">
                <a:solidFill>
                  <a:srgbClr val="C00000"/>
                </a:solidFill>
              </a:rPr>
              <a:t> </a:t>
            </a:r>
            <a:r>
              <a:rPr lang="en-GB" sz="2600" b="1" dirty="0">
                <a:solidFill>
                  <a:srgbClr val="C00000"/>
                </a:solidFill>
              </a:rPr>
              <a:t>deles </a:t>
            </a:r>
            <a:r>
              <a:rPr lang="en-GB" sz="2600" dirty="0">
                <a:solidFill>
                  <a:srgbClr val="002060"/>
                </a:solidFill>
              </a:rPr>
              <a:t>e </a:t>
            </a:r>
            <a:r>
              <a:rPr lang="en-GB" sz="2600" b="1" dirty="0" err="1">
                <a:solidFill>
                  <a:srgbClr val="C00000"/>
                </a:solidFill>
              </a:rPr>
              <a:t>aumentá</a:t>
            </a:r>
            <a:r>
              <a:rPr lang="en-GB" sz="2600" b="1" dirty="0">
                <a:solidFill>
                  <a:srgbClr val="C00000"/>
                </a:solidFill>
              </a:rPr>
              <a:t>-los </a:t>
            </a:r>
            <a:r>
              <a:rPr lang="en-GB" sz="2600" b="1" dirty="0" smtClean="0">
                <a:solidFill>
                  <a:srgbClr val="C00000"/>
                </a:solidFill>
              </a:rPr>
              <a:t/>
            </a:r>
            <a:br>
              <a:rPr lang="en-GB" sz="2600" b="1" dirty="0" smtClean="0">
                <a:solidFill>
                  <a:srgbClr val="C00000"/>
                </a:solidFill>
              </a:rPr>
            </a:br>
            <a:r>
              <a:rPr lang="en-GB" sz="2600" dirty="0" smtClean="0">
                <a:solidFill>
                  <a:srgbClr val="002060"/>
                </a:solidFill>
              </a:rPr>
              <a:t>de </a:t>
            </a:r>
            <a:r>
              <a:rPr lang="en-GB" sz="2600" dirty="0" err="1">
                <a:solidFill>
                  <a:srgbClr val="002060"/>
                </a:solidFill>
              </a:rPr>
              <a:t>modo</a:t>
            </a:r>
            <a:r>
              <a:rPr lang="en-GB" sz="2600" dirty="0">
                <a:solidFill>
                  <a:srgbClr val="002060"/>
                </a:solidFill>
              </a:rPr>
              <a:t> a </a:t>
            </a:r>
            <a:r>
              <a:rPr lang="en-GB" sz="2600" dirty="0" err="1">
                <a:solidFill>
                  <a:srgbClr val="002060"/>
                </a:solidFill>
              </a:rPr>
              <a:t>servirem</a:t>
            </a:r>
            <a:r>
              <a:rPr lang="en-GB" sz="2600" dirty="0">
                <a:solidFill>
                  <a:srgbClr val="002060"/>
                </a:solidFill>
              </a:rPr>
              <a:t> </a:t>
            </a:r>
            <a:r>
              <a:rPr lang="en-GB" sz="2600" dirty="0" err="1">
                <a:solidFill>
                  <a:srgbClr val="002060"/>
                </a:solidFill>
              </a:rPr>
              <a:t>melhor</a:t>
            </a:r>
            <a:r>
              <a:rPr lang="en-GB" sz="2600" dirty="0">
                <a:solidFill>
                  <a:srgbClr val="002060"/>
                </a:solidFill>
              </a:rPr>
              <a:t> o </a:t>
            </a:r>
            <a:r>
              <a:rPr lang="en-GB" sz="2600" b="1" dirty="0" err="1">
                <a:solidFill>
                  <a:srgbClr val="C00000"/>
                </a:solidFill>
              </a:rPr>
              <a:t>bem</a:t>
            </a:r>
            <a:r>
              <a:rPr lang="en-GB" sz="2600" b="1" dirty="0">
                <a:solidFill>
                  <a:srgbClr val="C00000"/>
                </a:solidFill>
              </a:rPr>
              <a:t> </a:t>
            </a:r>
            <a:r>
              <a:rPr lang="en-GB" sz="2600" b="1" dirty="0" err="1">
                <a:solidFill>
                  <a:srgbClr val="C00000"/>
                </a:solidFill>
              </a:rPr>
              <a:t>comum</a:t>
            </a:r>
            <a:r>
              <a:rPr lang="en-GB" sz="2600" dirty="0">
                <a:solidFill>
                  <a:srgbClr val="002060"/>
                </a:solidFill>
              </a:rPr>
              <a:t>, </a:t>
            </a:r>
            <a:r>
              <a:rPr lang="en-GB" sz="2600" dirty="0" err="1" smtClean="0">
                <a:solidFill>
                  <a:srgbClr val="002060"/>
                </a:solidFill>
              </a:rPr>
              <a:t>pelo</a:t>
            </a:r>
            <a:r>
              <a:rPr lang="en-GB" sz="2600" dirty="0" smtClean="0">
                <a:solidFill>
                  <a:srgbClr val="002060"/>
                </a:solidFill>
              </a:rPr>
              <a:t> </a:t>
            </a:r>
            <a:r>
              <a:rPr lang="en-GB" sz="2600" dirty="0" err="1">
                <a:solidFill>
                  <a:srgbClr val="002060"/>
                </a:solidFill>
              </a:rPr>
              <a:t>que</a:t>
            </a:r>
            <a:r>
              <a:rPr lang="en-GB" sz="2600" dirty="0">
                <a:solidFill>
                  <a:srgbClr val="002060"/>
                </a:solidFill>
              </a:rPr>
              <a:t> </a:t>
            </a:r>
            <a:r>
              <a:rPr lang="en-GB" sz="2600" dirty="0" smtClean="0">
                <a:solidFill>
                  <a:srgbClr val="002060"/>
                </a:solidFill>
              </a:rPr>
              <a:t/>
            </a:r>
            <a:br>
              <a:rPr lang="en-GB" sz="2600" dirty="0" smtClean="0">
                <a:solidFill>
                  <a:srgbClr val="002060"/>
                </a:solidFill>
              </a:rPr>
            </a:br>
            <a:r>
              <a:rPr lang="en-GB" sz="2600" dirty="0" smtClean="0">
                <a:solidFill>
                  <a:srgbClr val="002060"/>
                </a:solidFill>
              </a:rPr>
              <a:t>a </a:t>
            </a:r>
            <a:r>
              <a:rPr lang="en-GB" sz="2600" b="1" dirty="0" err="1">
                <a:solidFill>
                  <a:srgbClr val="FF0000"/>
                </a:solidFill>
              </a:rPr>
              <a:t>solidariedade</a:t>
            </a:r>
            <a:r>
              <a:rPr lang="en-GB" sz="2600" dirty="0">
                <a:solidFill>
                  <a:srgbClr val="002060"/>
                </a:solidFill>
              </a:rPr>
              <a:t> </a:t>
            </a:r>
            <a:r>
              <a:rPr lang="en-GB" sz="2600" dirty="0" err="1">
                <a:solidFill>
                  <a:srgbClr val="002060"/>
                </a:solidFill>
              </a:rPr>
              <a:t>deve</a:t>
            </a:r>
            <a:r>
              <a:rPr lang="en-GB" sz="2600" dirty="0">
                <a:solidFill>
                  <a:srgbClr val="002060"/>
                </a:solidFill>
              </a:rPr>
              <a:t> </a:t>
            </a:r>
            <a:r>
              <a:rPr lang="en-GB" sz="2600" dirty="0" err="1">
                <a:solidFill>
                  <a:srgbClr val="002060"/>
                </a:solidFill>
              </a:rPr>
              <a:t>ser</a:t>
            </a:r>
            <a:r>
              <a:rPr lang="en-GB" sz="2600" dirty="0">
                <a:solidFill>
                  <a:srgbClr val="002060"/>
                </a:solidFill>
              </a:rPr>
              <a:t> </a:t>
            </a:r>
            <a:r>
              <a:rPr lang="en-GB" sz="2600" dirty="0" err="1">
                <a:solidFill>
                  <a:srgbClr val="002060"/>
                </a:solidFill>
              </a:rPr>
              <a:t>vivida</a:t>
            </a:r>
            <a:r>
              <a:rPr lang="en-GB" sz="2600" dirty="0">
                <a:solidFill>
                  <a:srgbClr val="002060"/>
                </a:solidFill>
              </a:rPr>
              <a:t> </a:t>
            </a:r>
            <a:r>
              <a:rPr lang="en-GB" sz="2600" dirty="0" err="1">
                <a:solidFill>
                  <a:srgbClr val="002060"/>
                </a:solidFill>
              </a:rPr>
              <a:t>como</a:t>
            </a:r>
            <a:r>
              <a:rPr lang="en-GB" sz="2600" dirty="0">
                <a:solidFill>
                  <a:srgbClr val="002060"/>
                </a:solidFill>
              </a:rPr>
              <a:t> </a:t>
            </a:r>
            <a:r>
              <a:rPr lang="en-GB" sz="2600" dirty="0" smtClean="0">
                <a:solidFill>
                  <a:srgbClr val="002060"/>
                </a:solidFill>
              </a:rPr>
              <a:t/>
            </a:r>
            <a:br>
              <a:rPr lang="en-GB" sz="2600" dirty="0" smtClean="0">
                <a:solidFill>
                  <a:srgbClr val="002060"/>
                </a:solidFill>
              </a:rPr>
            </a:br>
            <a:r>
              <a:rPr lang="en-GB" sz="2600" dirty="0" smtClean="0">
                <a:solidFill>
                  <a:srgbClr val="002060"/>
                </a:solidFill>
              </a:rPr>
              <a:t>a </a:t>
            </a:r>
            <a:r>
              <a:rPr lang="en-GB" sz="2600" b="1" dirty="0" err="1">
                <a:solidFill>
                  <a:srgbClr val="FF0000"/>
                </a:solidFill>
              </a:rPr>
              <a:t>decisão</a:t>
            </a:r>
            <a:r>
              <a:rPr lang="en-GB" sz="2600" b="1" dirty="0">
                <a:solidFill>
                  <a:srgbClr val="FF0000"/>
                </a:solidFill>
              </a:rPr>
              <a:t> de </a:t>
            </a:r>
            <a:r>
              <a:rPr lang="en-GB" sz="2600" b="1" u="heavy" dirty="0" err="1">
                <a:solidFill>
                  <a:srgbClr val="FF0000"/>
                </a:solidFill>
              </a:rPr>
              <a:t>devolver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ao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pobre</a:t>
            </a:r>
            <a:r>
              <a:rPr lang="en-GB" sz="2600" b="1" dirty="0">
                <a:solidFill>
                  <a:srgbClr val="FF0000"/>
                </a:solidFill>
              </a:rPr>
              <a:t> o </a:t>
            </a:r>
            <a:r>
              <a:rPr lang="en-GB" sz="2600" b="1" dirty="0" err="1">
                <a:solidFill>
                  <a:srgbClr val="FF0000"/>
                </a:solidFill>
              </a:rPr>
              <a:t>que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lhe</a:t>
            </a:r>
            <a:r>
              <a:rPr lang="en-GB" sz="2600" b="1" dirty="0">
                <a:solidFill>
                  <a:srgbClr val="FF0000"/>
                </a:solidFill>
              </a:rPr>
              <a:t> </a:t>
            </a:r>
            <a:r>
              <a:rPr lang="en-GB" sz="2600" b="1" dirty="0" err="1">
                <a:solidFill>
                  <a:srgbClr val="FF0000"/>
                </a:solidFill>
              </a:rPr>
              <a:t>corresponde</a:t>
            </a:r>
            <a:r>
              <a:rPr lang="en-GB" sz="2600" b="1" dirty="0">
                <a:solidFill>
                  <a:srgbClr val="FF0000"/>
                </a:solidFill>
              </a:rPr>
              <a:t>.</a:t>
            </a:r>
            <a:r>
              <a:rPr lang="en-GB" sz="2600" dirty="0">
                <a:solidFill>
                  <a:srgbClr val="002060"/>
                </a:solidFill>
              </a:rPr>
              <a:t> </a:t>
            </a:r>
            <a:r>
              <a:rPr lang="en-GB" sz="2600" dirty="0" smtClean="0">
                <a:solidFill>
                  <a:srgbClr val="002060"/>
                </a:solidFill>
              </a:rPr>
              <a:t>(Ver EG</a:t>
            </a:r>
            <a:r>
              <a:rPr lang="en-GB" sz="2600" dirty="0">
                <a:solidFill>
                  <a:srgbClr val="002060"/>
                </a:solidFill>
              </a:rPr>
              <a:t>, 189)</a:t>
            </a:r>
            <a:r>
              <a:rPr lang="en-US" sz="2600" i="1" dirty="0">
                <a:solidFill>
                  <a:srgbClr val="002060"/>
                </a:solidFill>
              </a:rPr>
              <a:t> </a:t>
            </a:r>
            <a:endParaRPr lang="en-US" sz="2600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73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251520" y="404664"/>
            <a:ext cx="8640960" cy="60016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 smtClean="0"/>
              <a:t>A </a:t>
            </a:r>
            <a:r>
              <a:rPr lang="en-GB" sz="2800" b="1" dirty="0" err="1">
                <a:solidFill>
                  <a:srgbClr val="C00000"/>
                </a:solidFill>
              </a:rPr>
              <a:t>dignidade</a:t>
            </a:r>
            <a:r>
              <a:rPr lang="en-GB" sz="2800" b="1" dirty="0">
                <a:solidFill>
                  <a:srgbClr val="C00000"/>
                </a:solidFill>
              </a:rPr>
              <a:t> de </a:t>
            </a:r>
            <a:r>
              <a:rPr lang="en-GB" sz="2800" b="1" dirty="0" err="1">
                <a:solidFill>
                  <a:srgbClr val="C00000"/>
                </a:solidFill>
              </a:rPr>
              <a:t>cada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pessoa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humana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dirty="0"/>
              <a:t>e o </a:t>
            </a:r>
            <a:r>
              <a:rPr lang="en-GB" sz="2800" b="1" dirty="0" err="1">
                <a:solidFill>
                  <a:srgbClr val="C00000"/>
                </a:solidFill>
              </a:rPr>
              <a:t>bem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comum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dirty="0" err="1"/>
              <a:t>são</a:t>
            </a:r>
            <a:r>
              <a:rPr lang="en-GB" sz="2800" dirty="0"/>
              <a:t> </a:t>
            </a:r>
            <a:r>
              <a:rPr lang="en-GB" sz="2800" dirty="0" err="1"/>
              <a:t>questões</a:t>
            </a:r>
            <a:r>
              <a:rPr lang="en-GB" sz="2800" dirty="0"/>
              <a:t> </a:t>
            </a:r>
            <a:r>
              <a:rPr lang="en-GB" sz="2800" dirty="0" err="1"/>
              <a:t>que</a:t>
            </a:r>
            <a:r>
              <a:rPr lang="en-GB" sz="2800" dirty="0"/>
              <a:t> </a:t>
            </a:r>
            <a:r>
              <a:rPr lang="en-GB" sz="2800" dirty="0" err="1"/>
              <a:t>deveriam</a:t>
            </a:r>
            <a:r>
              <a:rPr lang="en-GB" sz="2800" dirty="0"/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estruturar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toda</a:t>
            </a:r>
            <a:r>
              <a:rPr lang="en-GB" sz="2800" b="1" dirty="0">
                <a:solidFill>
                  <a:srgbClr val="C00000"/>
                </a:solidFill>
              </a:rPr>
              <a:t> a </a:t>
            </a:r>
            <a:r>
              <a:rPr lang="en-GB" sz="2800" b="1" dirty="0" err="1">
                <a:solidFill>
                  <a:srgbClr val="C00000"/>
                </a:solidFill>
              </a:rPr>
              <a:t>política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 smtClean="0">
                <a:solidFill>
                  <a:srgbClr val="C00000"/>
                </a:solidFill>
              </a:rPr>
              <a:t>económica</a:t>
            </a:r>
            <a:r>
              <a:rPr lang="en-GB" sz="2800" dirty="0" smtClean="0"/>
              <a:t> </a:t>
            </a:r>
            <a:r>
              <a:rPr lang="en-GB" sz="2800" dirty="0" smtClean="0"/>
              <a:t>(Ver EG</a:t>
            </a:r>
            <a:r>
              <a:rPr lang="en-GB" sz="2800" dirty="0" smtClean="0"/>
              <a:t>, 203)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PT" sz="2800" dirty="0">
                <a:solidFill>
                  <a:srgbClr val="002060"/>
                </a:solidFill>
              </a:rPr>
              <a:t>É indispensável </a:t>
            </a:r>
            <a:r>
              <a:rPr lang="pt-PT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 smtClean="0">
                <a:solidFill>
                  <a:srgbClr val="002060"/>
                </a:solidFill>
              </a:rPr>
              <a:t>que</a:t>
            </a:r>
            <a:r>
              <a:rPr lang="en-GB" sz="2800" dirty="0" smtClean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os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governantes</a:t>
            </a:r>
            <a:r>
              <a:rPr lang="en-GB" sz="2800" dirty="0">
                <a:solidFill>
                  <a:srgbClr val="002060"/>
                </a:solidFill>
              </a:rPr>
              <a:t> e o </a:t>
            </a:r>
            <a:r>
              <a:rPr lang="en-GB" sz="2800" dirty="0" err="1">
                <a:solidFill>
                  <a:srgbClr val="002060"/>
                </a:solidFill>
              </a:rPr>
              <a:t>poder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financeiro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levantem</a:t>
            </a:r>
            <a:r>
              <a:rPr lang="en-GB" sz="2800" dirty="0">
                <a:solidFill>
                  <a:srgbClr val="002060"/>
                </a:solidFill>
              </a:rPr>
              <a:t> o </a:t>
            </a:r>
            <a:r>
              <a:rPr lang="en-GB" sz="2800" dirty="0" err="1">
                <a:solidFill>
                  <a:srgbClr val="002060"/>
                </a:solidFill>
              </a:rPr>
              <a:t>olhar</a:t>
            </a:r>
            <a:r>
              <a:rPr lang="en-GB" sz="2800" dirty="0">
                <a:solidFill>
                  <a:srgbClr val="002060"/>
                </a:solidFill>
              </a:rPr>
              <a:t> e </a:t>
            </a:r>
            <a:r>
              <a:rPr lang="en-GB" sz="2800" dirty="0" err="1">
                <a:solidFill>
                  <a:srgbClr val="002060"/>
                </a:solidFill>
              </a:rPr>
              <a:t>alarguem</a:t>
            </a:r>
            <a:r>
              <a:rPr lang="en-GB" sz="2800" dirty="0">
                <a:solidFill>
                  <a:srgbClr val="002060"/>
                </a:solidFill>
              </a:rPr>
              <a:t> as </a:t>
            </a:r>
            <a:r>
              <a:rPr lang="en-GB" sz="2800" dirty="0" err="1">
                <a:solidFill>
                  <a:srgbClr val="002060"/>
                </a:solidFill>
              </a:rPr>
              <a:t>suas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perspetivas</a:t>
            </a:r>
            <a:r>
              <a:rPr lang="en-GB" sz="2800" dirty="0">
                <a:solidFill>
                  <a:srgbClr val="002060"/>
                </a:solidFill>
              </a:rPr>
              <a:t>, </a:t>
            </a:r>
            <a:r>
              <a:rPr lang="en-GB" sz="2800" dirty="0" err="1">
                <a:solidFill>
                  <a:srgbClr val="002060"/>
                </a:solidFill>
              </a:rPr>
              <a:t>procurando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que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haja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trabalho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digno</a:t>
            </a:r>
            <a:r>
              <a:rPr lang="en-GB" sz="2800" b="1" dirty="0">
                <a:solidFill>
                  <a:srgbClr val="C00000"/>
                </a:solidFill>
              </a:rPr>
              <a:t>, </a:t>
            </a:r>
            <a:r>
              <a:rPr lang="en-GB" sz="2800" b="1" dirty="0" err="1">
                <a:solidFill>
                  <a:srgbClr val="C00000"/>
                </a:solidFill>
              </a:rPr>
              <a:t>instrução</a:t>
            </a:r>
            <a:r>
              <a:rPr lang="en-GB" sz="2800" b="1" dirty="0">
                <a:solidFill>
                  <a:srgbClr val="C00000"/>
                </a:solidFill>
              </a:rPr>
              <a:t> e </a:t>
            </a:r>
            <a:r>
              <a:rPr lang="en-GB" sz="2800" b="1" dirty="0" err="1">
                <a:solidFill>
                  <a:srgbClr val="C00000"/>
                </a:solidFill>
              </a:rPr>
              <a:t>cuidados</a:t>
            </a:r>
            <a:r>
              <a:rPr lang="en-GB" sz="2800" b="1" dirty="0">
                <a:solidFill>
                  <a:srgbClr val="C00000"/>
                </a:solidFill>
              </a:rPr>
              <a:t> de </a:t>
            </a:r>
            <a:r>
              <a:rPr lang="en-GB" sz="2800" b="1" dirty="0" err="1">
                <a:solidFill>
                  <a:srgbClr val="C00000"/>
                </a:solidFill>
              </a:rPr>
              <a:t>saúde</a:t>
            </a:r>
            <a:r>
              <a:rPr lang="en-GB" sz="2800" b="1" dirty="0">
                <a:solidFill>
                  <a:srgbClr val="C00000"/>
                </a:solidFill>
              </a:rPr>
              <a:t> para </a:t>
            </a:r>
            <a:r>
              <a:rPr lang="en-GB" sz="2800" b="1" dirty="0" err="1">
                <a:solidFill>
                  <a:srgbClr val="C00000"/>
                </a:solidFill>
              </a:rPr>
              <a:t>todos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os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cidadãos</a:t>
            </a:r>
            <a:r>
              <a:rPr lang="en-GB" sz="2800" b="1" dirty="0">
                <a:solidFill>
                  <a:srgbClr val="C00000"/>
                </a:solidFill>
              </a:rPr>
              <a:t>. </a:t>
            </a:r>
            <a:r>
              <a:rPr lang="en-GB" sz="2800" dirty="0" smtClean="0"/>
              <a:t>(Ver EG</a:t>
            </a:r>
            <a:r>
              <a:rPr lang="en-GB" sz="2800" dirty="0" smtClean="0"/>
              <a:t>, 205)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2060"/>
                </a:solidFill>
              </a:rPr>
              <a:t>A </a:t>
            </a:r>
            <a:r>
              <a:rPr lang="en-GB" sz="2800" b="1" dirty="0" err="1">
                <a:solidFill>
                  <a:srgbClr val="C00000"/>
                </a:solidFill>
              </a:rPr>
              <a:t>dignidade</a:t>
            </a:r>
            <a:r>
              <a:rPr lang="en-GB" sz="2800" b="1" dirty="0">
                <a:solidFill>
                  <a:srgbClr val="C00000"/>
                </a:solidFill>
              </a:rPr>
              <a:t> da </a:t>
            </a:r>
            <a:r>
              <a:rPr lang="en-GB" sz="2800" b="1" dirty="0" err="1">
                <a:solidFill>
                  <a:srgbClr val="C00000"/>
                </a:solidFill>
              </a:rPr>
              <a:t>pessoa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humana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dirty="0">
                <a:solidFill>
                  <a:srgbClr val="002060"/>
                </a:solidFill>
              </a:rPr>
              <a:t>e o </a:t>
            </a:r>
            <a:r>
              <a:rPr lang="en-GB" sz="2800" b="1" dirty="0" err="1">
                <a:solidFill>
                  <a:srgbClr val="C00000"/>
                </a:solidFill>
              </a:rPr>
              <a:t>bem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comum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smtClean="0">
                <a:solidFill>
                  <a:srgbClr val="C00000"/>
                </a:solidFill>
              </a:rPr>
              <a:t/>
            </a:r>
            <a:br>
              <a:rPr lang="en-GB" sz="2800" b="1" dirty="0" smtClean="0">
                <a:solidFill>
                  <a:srgbClr val="C00000"/>
                </a:solidFill>
              </a:rPr>
            </a:br>
            <a:r>
              <a:rPr lang="en-GB" sz="2800" b="1" dirty="0" err="1" smtClean="0">
                <a:solidFill>
                  <a:srgbClr val="002060"/>
                </a:solidFill>
              </a:rPr>
              <a:t>estão</a:t>
            </a:r>
            <a:r>
              <a:rPr lang="en-GB" sz="2800" b="1" dirty="0" smtClean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por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002060"/>
                </a:solidFill>
              </a:rPr>
              <a:t>cima</a:t>
            </a:r>
            <a:r>
              <a:rPr lang="en-GB" sz="2800" b="1" dirty="0">
                <a:solidFill>
                  <a:srgbClr val="002060"/>
                </a:solidFill>
              </a:rPr>
              <a:t> </a:t>
            </a:r>
            <a:r>
              <a:rPr lang="en-GB" sz="2800" dirty="0">
                <a:solidFill>
                  <a:srgbClr val="002060"/>
                </a:solidFill>
              </a:rPr>
              <a:t>da </a:t>
            </a:r>
            <a:r>
              <a:rPr lang="en-GB" sz="2800" dirty="0" err="1">
                <a:solidFill>
                  <a:srgbClr val="002060"/>
                </a:solidFill>
              </a:rPr>
              <a:t>tranquilidade</a:t>
            </a:r>
            <a:r>
              <a:rPr lang="en-GB" sz="2800" dirty="0">
                <a:solidFill>
                  <a:srgbClr val="002060"/>
                </a:solidFill>
              </a:rPr>
              <a:t> de </a:t>
            </a:r>
            <a:r>
              <a:rPr lang="en-GB" sz="2800" dirty="0" err="1">
                <a:solidFill>
                  <a:srgbClr val="002060"/>
                </a:solidFill>
              </a:rPr>
              <a:t>alguns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que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não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querem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renunciar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aos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seus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privilégios</a:t>
            </a:r>
            <a:r>
              <a:rPr lang="en-GB" sz="2800" dirty="0">
                <a:solidFill>
                  <a:srgbClr val="002060"/>
                </a:solidFill>
              </a:rPr>
              <a:t>. </a:t>
            </a:r>
            <a:r>
              <a:rPr lang="en-GB" sz="2800" dirty="0" err="1">
                <a:solidFill>
                  <a:srgbClr val="002060"/>
                </a:solidFill>
              </a:rPr>
              <a:t>Quando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estes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valores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são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dirty="0" err="1">
                <a:solidFill>
                  <a:srgbClr val="002060"/>
                </a:solidFill>
              </a:rPr>
              <a:t>afetados</a:t>
            </a:r>
            <a:r>
              <a:rPr lang="en-GB" sz="2800" dirty="0">
                <a:solidFill>
                  <a:srgbClr val="002060"/>
                </a:solidFill>
              </a:rPr>
              <a:t>, é </a:t>
            </a:r>
            <a:r>
              <a:rPr lang="en-GB" sz="2800" dirty="0" err="1">
                <a:solidFill>
                  <a:srgbClr val="002060"/>
                </a:solidFill>
              </a:rPr>
              <a:t>necessária</a:t>
            </a:r>
            <a:r>
              <a:rPr lang="en-GB" sz="2800" dirty="0">
                <a:solidFill>
                  <a:srgbClr val="00206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uma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voz</a:t>
            </a:r>
            <a:r>
              <a:rPr lang="en-GB" sz="2800" b="1" dirty="0">
                <a:solidFill>
                  <a:srgbClr val="C00000"/>
                </a:solidFill>
              </a:rPr>
              <a:t> </a:t>
            </a:r>
            <a:r>
              <a:rPr lang="en-GB" sz="2800" b="1" dirty="0" err="1">
                <a:solidFill>
                  <a:srgbClr val="C00000"/>
                </a:solidFill>
              </a:rPr>
              <a:t>profética</a:t>
            </a:r>
            <a:r>
              <a:rPr lang="en-GB" sz="2800" dirty="0" smtClean="0">
                <a:solidFill>
                  <a:srgbClr val="002060"/>
                </a:solidFill>
              </a:rPr>
              <a:t>. </a:t>
            </a:r>
            <a:r>
              <a:rPr lang="en-GB" sz="2800" dirty="0" smtClean="0">
                <a:solidFill>
                  <a:srgbClr val="002060"/>
                </a:solidFill>
              </a:rPr>
              <a:t>(Ver EG</a:t>
            </a:r>
            <a:r>
              <a:rPr lang="en-GB" sz="2800" dirty="0" smtClean="0">
                <a:solidFill>
                  <a:srgbClr val="002060"/>
                </a:solidFill>
              </a:rPr>
              <a:t>, 218)</a:t>
            </a:r>
          </a:p>
        </p:txBody>
      </p:sp>
    </p:spTree>
    <p:extLst>
      <p:ext uri="{BB962C8B-B14F-4D97-AF65-F5344CB8AC3E}">
        <p14:creationId xmlns:p14="http://schemas.microsoft.com/office/powerpoint/2010/main" val="3991568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74</a:t>
            </a:fld>
            <a:endParaRPr lang="pt-PT"/>
          </a:p>
        </p:txBody>
      </p:sp>
      <p:sp>
        <p:nvSpPr>
          <p:cNvPr id="3" name="Rectângulo 2"/>
          <p:cNvSpPr/>
          <p:nvPr/>
        </p:nvSpPr>
        <p:spPr>
          <a:xfrm>
            <a:off x="445865" y="332656"/>
            <a:ext cx="8208912" cy="61555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pt-PT" sz="2800" b="1" dirty="0" smtClean="0">
              <a:solidFill>
                <a:srgbClr val="C00000"/>
              </a:solidFill>
            </a:endParaRP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PT" sz="2800" b="1" dirty="0" smtClean="0">
                <a:solidFill>
                  <a:srgbClr val="C00000"/>
                </a:solidFill>
              </a:rPr>
              <a:t>O </a:t>
            </a:r>
            <a:r>
              <a:rPr lang="pt-PT" sz="2800" b="1" dirty="0">
                <a:solidFill>
                  <a:srgbClr val="C00000"/>
                </a:solidFill>
              </a:rPr>
              <a:t>cuidado e a promoção do bem comum da sociedade compete ao </a:t>
            </a:r>
            <a:r>
              <a:rPr lang="pt-PT" sz="2800" b="1" dirty="0" smtClean="0">
                <a:solidFill>
                  <a:srgbClr val="C00000"/>
                </a:solidFill>
              </a:rPr>
              <a:t>Estado</a:t>
            </a:r>
            <a:r>
              <a:rPr lang="pt-PT" sz="2800" dirty="0" smtClean="0">
                <a:solidFill>
                  <a:srgbClr val="002060"/>
                </a:solidFill>
              </a:rPr>
              <a:t>. 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pt-PT" sz="2800" dirty="0" smtClean="0">
                <a:solidFill>
                  <a:srgbClr val="002060"/>
                </a:solidFill>
              </a:rPr>
              <a:t>Este</a:t>
            </a:r>
            <a:r>
              <a:rPr lang="pt-PT" sz="2800" dirty="0">
                <a:solidFill>
                  <a:srgbClr val="002060"/>
                </a:solidFill>
              </a:rPr>
              <a:t>, com base nos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princípios </a:t>
            </a:r>
            <a:r>
              <a:rPr lang="pt-PT" sz="2800" dirty="0">
                <a:solidFill>
                  <a:srgbClr val="002060"/>
                </a:solidFill>
              </a:rPr>
              <a:t>de </a:t>
            </a:r>
            <a:r>
              <a:rPr lang="pt-PT" sz="2800" b="1" dirty="0">
                <a:solidFill>
                  <a:srgbClr val="C00000"/>
                </a:solidFill>
              </a:rPr>
              <a:t>subsidiariedade </a:t>
            </a:r>
            <a:r>
              <a:rPr lang="pt-PT" sz="2800" dirty="0">
                <a:solidFill>
                  <a:srgbClr val="002060"/>
                </a:solidFill>
              </a:rPr>
              <a:t>e </a:t>
            </a:r>
            <a:r>
              <a:rPr lang="pt-PT" sz="2800" b="1" dirty="0">
                <a:solidFill>
                  <a:srgbClr val="C00000"/>
                </a:solidFill>
              </a:rPr>
              <a:t>solidariedade </a:t>
            </a:r>
            <a:r>
              <a:rPr lang="pt-PT" sz="2800" dirty="0">
                <a:solidFill>
                  <a:srgbClr val="002060"/>
                </a:solidFill>
              </a:rPr>
              <a:t>e com um grande esforço de </a:t>
            </a:r>
            <a:r>
              <a:rPr lang="pt-PT" sz="2800" b="1" dirty="0">
                <a:solidFill>
                  <a:srgbClr val="C00000"/>
                </a:solidFill>
              </a:rPr>
              <a:t>diálogo político </a:t>
            </a:r>
            <a:r>
              <a:rPr lang="pt-PT" sz="2800" dirty="0">
                <a:solidFill>
                  <a:srgbClr val="002060"/>
                </a:solidFill>
              </a:rPr>
              <a:t>e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criação </a:t>
            </a:r>
            <a:r>
              <a:rPr lang="pt-PT" sz="2800" dirty="0">
                <a:solidFill>
                  <a:srgbClr val="002060"/>
                </a:solidFill>
              </a:rPr>
              <a:t>de </a:t>
            </a:r>
            <a:r>
              <a:rPr lang="pt-PT" sz="2800" b="1" dirty="0">
                <a:solidFill>
                  <a:srgbClr val="C00000"/>
                </a:solidFill>
              </a:rPr>
              <a:t>consensos</a:t>
            </a:r>
            <a:r>
              <a:rPr lang="pt-PT" sz="2800" dirty="0">
                <a:solidFill>
                  <a:srgbClr val="002060"/>
                </a:solidFill>
              </a:rPr>
              <a:t>,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desempenha </a:t>
            </a:r>
            <a:r>
              <a:rPr lang="pt-PT" sz="2800" dirty="0">
                <a:solidFill>
                  <a:srgbClr val="002060"/>
                </a:solidFill>
              </a:rPr>
              <a:t>um papel fundamental –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que </a:t>
            </a:r>
            <a:r>
              <a:rPr lang="pt-PT" sz="2800" b="1" dirty="0">
                <a:solidFill>
                  <a:srgbClr val="C00000"/>
                </a:solidFill>
              </a:rPr>
              <a:t>não pode ser delegado </a:t>
            </a:r>
            <a:r>
              <a:rPr lang="pt-PT" sz="2800" dirty="0">
                <a:solidFill>
                  <a:srgbClr val="002060"/>
                </a:solidFill>
              </a:rPr>
              <a:t>–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na </a:t>
            </a:r>
            <a:r>
              <a:rPr lang="pt-PT" sz="2800" dirty="0">
                <a:solidFill>
                  <a:srgbClr val="002060"/>
                </a:solidFill>
              </a:rPr>
              <a:t>busca do desenvolvimento integral de todos. </a:t>
            </a:r>
            <a:r>
              <a:rPr lang="pt-PT" sz="2800" dirty="0" smtClean="0">
                <a:solidFill>
                  <a:srgbClr val="002060"/>
                </a:solidFill>
              </a:rPr>
              <a:t/>
            </a:r>
            <a:br>
              <a:rPr lang="pt-PT" sz="2800" dirty="0" smtClean="0">
                <a:solidFill>
                  <a:srgbClr val="002060"/>
                </a:solidFill>
              </a:rPr>
            </a:br>
            <a:r>
              <a:rPr lang="pt-PT" sz="2800" dirty="0" smtClean="0">
                <a:solidFill>
                  <a:srgbClr val="002060"/>
                </a:solidFill>
              </a:rPr>
              <a:t>Este </a:t>
            </a:r>
            <a:r>
              <a:rPr lang="pt-PT" sz="2800" dirty="0">
                <a:solidFill>
                  <a:srgbClr val="002060"/>
                </a:solidFill>
              </a:rPr>
              <a:t>papel exige, nas circunstâncias atuais, uma </a:t>
            </a:r>
            <a:r>
              <a:rPr lang="pt-PT" sz="2800" b="1" dirty="0">
                <a:solidFill>
                  <a:srgbClr val="C00000"/>
                </a:solidFill>
              </a:rPr>
              <a:t>profunda humildade social</a:t>
            </a:r>
            <a:r>
              <a:rPr lang="pt-PT" sz="2800" dirty="0">
                <a:solidFill>
                  <a:srgbClr val="002060"/>
                </a:solidFill>
              </a:rPr>
              <a:t>. </a:t>
            </a:r>
            <a:r>
              <a:rPr lang="pt-PT" sz="2800" dirty="0" smtClean="0">
                <a:solidFill>
                  <a:srgbClr val="002060"/>
                </a:solidFill>
              </a:rPr>
              <a:t>(Ver EG</a:t>
            </a:r>
            <a:r>
              <a:rPr lang="pt-PT" sz="2800" dirty="0" smtClean="0">
                <a:solidFill>
                  <a:srgbClr val="002060"/>
                </a:solidFill>
              </a:rPr>
              <a:t>, 240)</a:t>
            </a:r>
            <a:br>
              <a:rPr lang="pt-PT" sz="2800" dirty="0" smtClean="0">
                <a:solidFill>
                  <a:srgbClr val="002060"/>
                </a:solidFill>
              </a:rPr>
            </a:br>
            <a:endParaRPr lang="pt-PT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76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75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3923928" y="422108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5400" dirty="0" smtClean="0">
                <a:solidFill>
                  <a:srgbClr val="002060"/>
                </a:solidFill>
              </a:rPr>
              <a:t>FIM</a:t>
            </a:r>
            <a:endParaRPr lang="pt-PT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46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8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1331640" y="1556792"/>
            <a:ext cx="65527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solidFill>
                  <a:srgbClr val="002060"/>
                </a:solidFill>
              </a:rPr>
              <a:t>Desde a encíclica </a:t>
            </a:r>
            <a:r>
              <a:rPr lang="pt-PT" sz="2800" b="1" i="1" dirty="0" err="1" smtClean="0">
                <a:solidFill>
                  <a:srgbClr val="B51530"/>
                </a:solidFill>
              </a:rPr>
              <a:t>Pacem</a:t>
            </a:r>
            <a:r>
              <a:rPr lang="pt-PT" sz="2800" b="1" i="1" dirty="0" smtClean="0">
                <a:solidFill>
                  <a:srgbClr val="B51530"/>
                </a:solidFill>
              </a:rPr>
              <a:t> in </a:t>
            </a:r>
            <a:r>
              <a:rPr lang="pt-PT" sz="2800" b="1" i="1" dirty="0" err="1" smtClean="0">
                <a:solidFill>
                  <a:srgbClr val="B51530"/>
                </a:solidFill>
              </a:rPr>
              <a:t>Terris</a:t>
            </a:r>
            <a:r>
              <a:rPr lang="pt-PT" sz="2800" i="1" dirty="0" smtClean="0">
                <a:solidFill>
                  <a:srgbClr val="002060"/>
                </a:solidFill>
              </a:rPr>
              <a:t>, </a:t>
            </a:r>
            <a:r>
              <a:rPr lang="pt-PT" sz="2800" dirty="0" smtClean="0">
                <a:solidFill>
                  <a:srgbClr val="002060"/>
                </a:solidFill>
              </a:rPr>
              <a:t> do Papa João XXIII (1963), os papas passaram a dirigir as encíclica sociais não só à Igreja, mas também a </a:t>
            </a:r>
            <a:r>
              <a:rPr lang="pt-PT" sz="2800" b="1" dirty="0" smtClean="0">
                <a:solidFill>
                  <a:srgbClr val="002060"/>
                </a:solidFill>
              </a:rPr>
              <a:t>«todos os homens de boa vontade».</a:t>
            </a:r>
            <a:endParaRPr lang="pt-PT" sz="2800" dirty="0" smtClean="0">
              <a:solidFill>
                <a:srgbClr val="002060"/>
              </a:solidFill>
            </a:endParaRPr>
          </a:p>
          <a:p>
            <a:r>
              <a:rPr lang="pt-PT" sz="2800" dirty="0" smtClean="0">
                <a:solidFill>
                  <a:srgbClr val="002060"/>
                </a:solidFill>
              </a:rPr>
              <a:t>Assim se confirma a </a:t>
            </a:r>
            <a:r>
              <a:rPr lang="pt-PT" sz="2800" b="1" dirty="0" smtClean="0">
                <a:solidFill>
                  <a:srgbClr val="002060"/>
                </a:solidFill>
              </a:rPr>
              <a:t>dimensão universal </a:t>
            </a:r>
            <a:r>
              <a:rPr lang="pt-PT" sz="2800" dirty="0" smtClean="0">
                <a:solidFill>
                  <a:srgbClr val="002060"/>
                </a:solidFill>
              </a:rPr>
              <a:t>da proposta contida no ensinamento social da Igreja. </a:t>
            </a:r>
            <a:endParaRPr lang="pt-PT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87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Número do Diapositivo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4D99F-4547-4027-ADCB-2D4A1046D613}" type="slidenum">
              <a:rPr lang="pt-PT" smtClean="0"/>
              <a:t>9</a:t>
            </a:fld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1111846" y="404664"/>
            <a:ext cx="691276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 smtClean="0">
                <a:solidFill>
                  <a:srgbClr val="002060"/>
                </a:solidFill>
              </a:rPr>
              <a:t>Num </a:t>
            </a:r>
            <a:r>
              <a:rPr lang="pt-PT" sz="2800" dirty="0">
                <a:solidFill>
                  <a:srgbClr val="002060"/>
                </a:solidFill>
              </a:rPr>
              <a:t>seminário em Madrid (18-21 Setembro 2014), </a:t>
            </a:r>
            <a:r>
              <a:rPr lang="pt-PT" sz="2800" dirty="0" smtClean="0">
                <a:solidFill>
                  <a:srgbClr val="002060"/>
                </a:solidFill>
              </a:rPr>
              <a:t>o </a:t>
            </a:r>
            <a:r>
              <a:rPr lang="pt-PT" sz="2800" dirty="0" smtClean="0">
                <a:solidFill>
                  <a:srgbClr val="FF0000"/>
                </a:solidFill>
              </a:rPr>
              <a:t>Cardeal </a:t>
            </a:r>
            <a:r>
              <a:rPr lang="pt-PT" sz="2800" dirty="0" err="1" smtClean="0">
                <a:solidFill>
                  <a:srgbClr val="FF0000"/>
                </a:solidFill>
              </a:rPr>
              <a:t>Reinhard</a:t>
            </a:r>
            <a:r>
              <a:rPr lang="pt-PT" sz="2800" dirty="0" smtClean="0">
                <a:solidFill>
                  <a:srgbClr val="FF0000"/>
                </a:solidFill>
              </a:rPr>
              <a:t> Marx</a:t>
            </a:r>
            <a:r>
              <a:rPr lang="pt-PT" sz="2800" dirty="0" smtClean="0">
                <a:solidFill>
                  <a:srgbClr val="002060"/>
                </a:solidFill>
              </a:rPr>
              <a:t>, de </a:t>
            </a:r>
            <a:r>
              <a:rPr lang="pt-PT" sz="2800" dirty="0" err="1" smtClean="0">
                <a:solidFill>
                  <a:srgbClr val="002060"/>
                </a:solidFill>
              </a:rPr>
              <a:t>Munich</a:t>
            </a:r>
            <a:r>
              <a:rPr lang="pt-PT" sz="2800" dirty="0" smtClean="0">
                <a:solidFill>
                  <a:srgbClr val="002060"/>
                </a:solidFill>
              </a:rPr>
              <a:t>, salientou que </a:t>
            </a:r>
            <a:r>
              <a:rPr lang="pt-PT" sz="2800" smtClean="0">
                <a:solidFill>
                  <a:srgbClr val="002060"/>
                </a:solidFill>
              </a:rPr>
              <a:t>o </a:t>
            </a:r>
            <a:r>
              <a:rPr lang="pt-PT" sz="2800" smtClean="0">
                <a:solidFill>
                  <a:srgbClr val="FF0000"/>
                </a:solidFill>
              </a:rPr>
              <a:t>ensinamento </a:t>
            </a:r>
            <a:r>
              <a:rPr lang="pt-PT" sz="2800" dirty="0" smtClean="0">
                <a:solidFill>
                  <a:srgbClr val="FF0000"/>
                </a:solidFill>
              </a:rPr>
              <a:t>social da Igreja </a:t>
            </a:r>
            <a:r>
              <a:rPr lang="pt-PT" sz="2800" dirty="0" smtClean="0">
                <a:solidFill>
                  <a:srgbClr val="002060"/>
                </a:solidFill>
              </a:rPr>
              <a:t>se apoia em três </a:t>
            </a:r>
            <a:r>
              <a:rPr lang="pt-PT" sz="2800" smtClean="0">
                <a:solidFill>
                  <a:srgbClr val="002060"/>
                </a:solidFill>
              </a:rPr>
              <a:t>pilares:</a:t>
            </a:r>
            <a:br>
              <a:rPr lang="pt-PT" sz="2800" smtClean="0">
                <a:solidFill>
                  <a:srgbClr val="002060"/>
                </a:solidFill>
              </a:rPr>
            </a:br>
            <a:endParaRPr lang="pt-PT" sz="2800" dirty="0" smtClean="0">
              <a:solidFill>
                <a:srgbClr val="002060"/>
              </a:solidFill>
            </a:endParaRPr>
          </a:p>
          <a:p>
            <a:pPr marL="514350" indent="-514350">
              <a:buAutoNum type="arabicPeriod"/>
            </a:pPr>
            <a:r>
              <a:rPr lang="pt-PT" sz="2800" dirty="0" smtClean="0">
                <a:solidFill>
                  <a:srgbClr val="002060"/>
                </a:solidFill>
              </a:rPr>
              <a:t>A </a:t>
            </a:r>
            <a:r>
              <a:rPr lang="pt-PT" sz="2800" dirty="0" smtClean="0">
                <a:solidFill>
                  <a:srgbClr val="FF0000"/>
                </a:solidFill>
              </a:rPr>
              <a:t>doutrina</a:t>
            </a:r>
            <a:r>
              <a:rPr lang="pt-PT" sz="2800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pt-PT" sz="2800" dirty="0" smtClean="0">
                <a:solidFill>
                  <a:srgbClr val="002060"/>
                </a:solidFill>
              </a:rPr>
              <a:t>As </a:t>
            </a:r>
            <a:r>
              <a:rPr lang="pt-PT" sz="2800" dirty="0" smtClean="0">
                <a:solidFill>
                  <a:srgbClr val="FF0000"/>
                </a:solidFill>
              </a:rPr>
              <a:t>ciências</a:t>
            </a:r>
            <a:r>
              <a:rPr lang="pt-PT" sz="2800" dirty="0" smtClean="0">
                <a:solidFill>
                  <a:srgbClr val="002060"/>
                </a:solidFill>
              </a:rPr>
              <a:t> (sobretudo humanas e sociais, ética social, etc.)</a:t>
            </a:r>
          </a:p>
          <a:p>
            <a:pPr marL="514350" indent="-514350">
              <a:buAutoNum type="arabicPeriod"/>
            </a:pPr>
            <a:r>
              <a:rPr lang="pt-PT" sz="2800" dirty="0" smtClean="0">
                <a:solidFill>
                  <a:srgbClr val="002060"/>
                </a:solidFill>
              </a:rPr>
              <a:t>O </a:t>
            </a:r>
            <a:r>
              <a:rPr lang="pt-PT" sz="2800" dirty="0" smtClean="0">
                <a:solidFill>
                  <a:srgbClr val="FF0000"/>
                </a:solidFill>
              </a:rPr>
              <a:t>movimento social </a:t>
            </a:r>
            <a:r>
              <a:rPr lang="pt-PT" sz="2800" dirty="0" smtClean="0">
                <a:solidFill>
                  <a:srgbClr val="002060"/>
                </a:solidFill>
              </a:rPr>
              <a:t>(intervenção social, política, sindical, etc.)</a:t>
            </a:r>
          </a:p>
          <a:p>
            <a:r>
              <a:rPr lang="pt-PT" sz="2800" dirty="0" smtClean="0">
                <a:solidFill>
                  <a:srgbClr val="002060"/>
                </a:solidFill>
              </a:rPr>
              <a:t>Poderíamos acrescentar:</a:t>
            </a:r>
          </a:p>
          <a:p>
            <a:pPr marL="514350" indent="-514350">
              <a:buAutoNum type="arabicPeriod" startAt="4"/>
            </a:pPr>
            <a:r>
              <a:rPr lang="pt-PT" sz="2800" dirty="0" smtClean="0">
                <a:solidFill>
                  <a:srgbClr val="002060"/>
                </a:solidFill>
              </a:rPr>
              <a:t>A </a:t>
            </a:r>
            <a:r>
              <a:rPr lang="pt-PT" sz="2800" dirty="0" smtClean="0">
                <a:solidFill>
                  <a:srgbClr val="FF0000"/>
                </a:solidFill>
              </a:rPr>
              <a:t>leitura </a:t>
            </a:r>
            <a:r>
              <a:rPr lang="pt-PT" sz="2800" dirty="0" smtClean="0">
                <a:solidFill>
                  <a:srgbClr val="002060"/>
                </a:solidFill>
              </a:rPr>
              <a:t>da realidade e da história</a:t>
            </a:r>
          </a:p>
          <a:p>
            <a:pPr marL="514350" indent="-514350">
              <a:buAutoNum type="arabicPeriod" startAt="4"/>
            </a:pPr>
            <a:r>
              <a:rPr lang="pt-PT" sz="2800" dirty="0" smtClean="0">
                <a:solidFill>
                  <a:srgbClr val="002060"/>
                </a:solidFill>
              </a:rPr>
              <a:t>A </a:t>
            </a:r>
            <a:r>
              <a:rPr lang="pt-PT" sz="2800" dirty="0" smtClean="0">
                <a:solidFill>
                  <a:srgbClr val="FF0000"/>
                </a:solidFill>
              </a:rPr>
              <a:t>apreciação </a:t>
            </a:r>
            <a:r>
              <a:rPr lang="pt-PT" sz="2800" dirty="0" smtClean="0">
                <a:solidFill>
                  <a:srgbClr val="002060"/>
                </a:solidFill>
              </a:rPr>
              <a:t>de situações concretas.</a:t>
            </a:r>
            <a:endParaRPr lang="pt-PT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28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6736</TotalTime>
  <Words>3084</Words>
  <Application>Microsoft Office PowerPoint</Application>
  <PresentationFormat>Apresentação no Ecrã (4:3)</PresentationFormat>
  <Paragraphs>448</Paragraphs>
  <Slides>75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75</vt:i4>
      </vt:variant>
    </vt:vector>
  </HeadingPairs>
  <TitlesOfParts>
    <vt:vector size="76" baseType="lpstr">
      <vt:lpstr>Tema do Office</vt:lpstr>
      <vt:lpstr>ELEMENTOS DE  DOUTRINA SOCIAL DA IGREJA</vt:lpstr>
      <vt:lpstr>SIGLAS E REFERÊNCIAS</vt:lpstr>
      <vt:lpstr>Apresentação do PowerPoint</vt:lpstr>
      <vt:lpstr>    </vt:lpstr>
      <vt:lpstr>  </vt:lpstr>
      <vt:lpstr>Bento XVI: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ELEMENTOS DE DOUTRINA SOCIAL DA IGREJA</dc:title>
  <dc:creator>Alfredo</dc:creator>
  <cp:lastModifiedBy>Alfredo</cp:lastModifiedBy>
  <cp:revision>192</cp:revision>
  <dcterms:created xsi:type="dcterms:W3CDTF">2014-08-20T21:16:43Z</dcterms:created>
  <dcterms:modified xsi:type="dcterms:W3CDTF">2014-10-14T21:21:52Z</dcterms:modified>
</cp:coreProperties>
</file>